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11B_F0F73891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264" r:id="rId5"/>
    <p:sldId id="265" r:id="rId6"/>
    <p:sldId id="268" r:id="rId7"/>
    <p:sldId id="269" r:id="rId8"/>
    <p:sldId id="270" r:id="rId9"/>
    <p:sldId id="322" r:id="rId10"/>
    <p:sldId id="323" r:id="rId11"/>
    <p:sldId id="324" r:id="rId12"/>
    <p:sldId id="339" r:id="rId13"/>
    <p:sldId id="273" r:id="rId14"/>
    <p:sldId id="278" r:id="rId15"/>
    <p:sldId id="279" r:id="rId16"/>
    <p:sldId id="284" r:id="rId17"/>
    <p:sldId id="285" r:id="rId18"/>
    <p:sldId id="292" r:id="rId19"/>
    <p:sldId id="293" r:id="rId20"/>
    <p:sldId id="331" r:id="rId21"/>
    <p:sldId id="291" r:id="rId22"/>
    <p:sldId id="294" r:id="rId23"/>
    <p:sldId id="275" r:id="rId24"/>
    <p:sldId id="276" r:id="rId25"/>
    <p:sldId id="327" r:id="rId26"/>
    <p:sldId id="328" r:id="rId27"/>
    <p:sldId id="340" r:id="rId28"/>
    <p:sldId id="317" r:id="rId29"/>
    <p:sldId id="281" r:id="rId30"/>
    <p:sldId id="277" r:id="rId31"/>
    <p:sldId id="280" r:id="rId32"/>
    <p:sldId id="283" r:id="rId33"/>
    <p:sldId id="344" r:id="rId34"/>
    <p:sldId id="321" r:id="rId35"/>
    <p:sldId id="333" r:id="rId36"/>
    <p:sldId id="335" r:id="rId37"/>
    <p:sldId id="336" r:id="rId38"/>
    <p:sldId id="320" r:id="rId39"/>
    <p:sldId id="343" r:id="rId40"/>
    <p:sldId id="329" r:id="rId41"/>
    <p:sldId id="342" r:id="rId42"/>
  </p:sldIdLst>
  <p:sldSz cx="18288000" cy="10287000"/>
  <p:notesSz cx="18288000" cy="10287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608E62-4A0D-8D05-4038-2DD42A2BCF80}" name="Mike Yeager" initials="MY" userId="S::myeager_compassinf.com#ext#@burgessniple.onmicrosoft.com::fd800739-a2ab-4c0e-91c5-61999fe141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DAB02B"/>
    <a:srgbClr val="A6A6A6"/>
    <a:srgbClr val="4699F2"/>
    <a:srgbClr val="828282"/>
    <a:srgbClr val="ABB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1307C-455D-456F-A3E3-8D3C5BD8A73C}" v="57" dt="2026-09-10T11:09:28.536"/>
    <p1510:client id="{4C6059A9-17BF-4127-9E92-30F8A576D424}" v="111" dt="2026-09-10T02:13:26.329"/>
    <p1510:client id="{9B3D3EFF-DEE4-2C28-30D2-39691FD92358}" v="2" dt="2026-09-09T15:22:33.02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317" y="43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rgbClr val="00206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r>
              <a:rPr lang="en-US" sz="4000" b="1">
                <a:solidFill>
                  <a:srgbClr val="002060"/>
                </a:solidFill>
              </a:rPr>
              <a:t>ROADWAY DEPARTURE FATALITIES</a:t>
            </a:r>
            <a:r>
              <a:rPr lang="en-US" sz="4000" b="1" baseline="0">
                <a:solidFill>
                  <a:srgbClr val="002060"/>
                </a:solidFill>
              </a:rPr>
              <a:t> IN KENTUCKY</a:t>
            </a:r>
            <a:endParaRPr lang="en-US" sz="4000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rgbClr val="002060"/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Fatalities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'KY RD'!$C$10:$C$25</c:f>
              <c:numCache>
                <c:formatCode>General</c:formatCode>
                <c:ptCount val="1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  <c:pt idx="13">
                  <c:v>2027</c:v>
                </c:pt>
                <c:pt idx="14">
                  <c:v>2028</c:v>
                </c:pt>
                <c:pt idx="15">
                  <c:v>2029</c:v>
                </c:pt>
              </c:numCache>
              <c:extLst/>
            </c:numRef>
          </c:cat>
          <c:val>
            <c:numRef>
              <c:f>'KY RD'!$D$10:$D$25</c:f>
              <c:numCache>
                <c:formatCode>General</c:formatCode>
                <c:ptCount val="16"/>
                <c:pt idx="0">
                  <c:v>454</c:v>
                </c:pt>
                <c:pt idx="1">
                  <c:v>499</c:v>
                </c:pt>
                <c:pt idx="2">
                  <c:v>543</c:v>
                </c:pt>
                <c:pt idx="3">
                  <c:v>468</c:v>
                </c:pt>
                <c:pt idx="4">
                  <c:v>451</c:v>
                </c:pt>
                <c:pt idx="5">
                  <c:v>441</c:v>
                </c:pt>
                <c:pt idx="6">
                  <c:v>506</c:v>
                </c:pt>
                <c:pt idx="7">
                  <c:v>527</c:v>
                </c:pt>
                <c:pt idx="8">
                  <c:v>458</c:v>
                </c:pt>
                <c:pt idx="9">
                  <c:v>478</c:v>
                </c:pt>
                <c:pt idx="10">
                  <c:v>473</c:v>
                </c:pt>
                <c:pt idx="11">
                  <c:v>398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32E-43FF-9ED9-321A5483C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8690143"/>
        <c:axId val="1535723967"/>
      </c:barChart>
      <c:lineChart>
        <c:grouping val="standard"/>
        <c:varyColors val="0"/>
        <c:ser>
          <c:idx val="1"/>
          <c:order val="1"/>
          <c:tx>
            <c:v>5-Year Average</c:v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'KY RD'!$C$10:$C$25</c:f>
              <c:numCache>
                <c:formatCode>General</c:formatCode>
                <c:ptCount val="1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  <c:pt idx="13">
                  <c:v>2027</c:v>
                </c:pt>
                <c:pt idx="14">
                  <c:v>2028</c:v>
                </c:pt>
                <c:pt idx="15">
                  <c:v>2029</c:v>
                </c:pt>
              </c:numCache>
              <c:extLst/>
            </c:numRef>
          </c:cat>
          <c:val>
            <c:numRef>
              <c:f>'KY RD'!$E$10:$E$25</c:f>
              <c:numCache>
                <c:formatCode>General</c:formatCode>
                <c:ptCount val="16"/>
                <c:pt idx="0">
                  <c:v>497</c:v>
                </c:pt>
                <c:pt idx="1">
                  <c:v>491</c:v>
                </c:pt>
                <c:pt idx="2">
                  <c:v>496</c:v>
                </c:pt>
                <c:pt idx="3">
                  <c:v>479</c:v>
                </c:pt>
                <c:pt idx="4">
                  <c:v>483</c:v>
                </c:pt>
                <c:pt idx="5">
                  <c:v>480</c:v>
                </c:pt>
                <c:pt idx="6">
                  <c:v>481</c:v>
                </c:pt>
                <c:pt idx="7">
                  <c:v>478</c:v>
                </c:pt>
                <c:pt idx="8">
                  <c:v>476</c:v>
                </c:pt>
                <c:pt idx="9">
                  <c:v>482</c:v>
                </c:pt>
                <c:pt idx="10">
                  <c:v>488</c:v>
                </c:pt>
                <c:pt idx="11">
                  <c:v>466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932E-43FF-9ED9-321A5483C791}"/>
            </c:ext>
          </c:extLst>
        </c:ser>
        <c:ser>
          <c:idx val="2"/>
          <c:order val="2"/>
          <c:tx>
            <c:v>SHSP Target</c:v>
          </c:tx>
          <c:spPr>
            <a:ln w="57150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1.8749999999999999E-2"/>
                  <c:y val="-0.111111111111111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E1-4EAE-BE7D-056685FDEB8F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E1-4EAE-BE7D-056685FDEB8F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E1-4EAE-BE7D-056685FDEB8F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E1-4EAE-BE7D-056685FDEB8F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E1-4EAE-BE7D-056685FDEB8F}"/>
                </c:ext>
              </c:extLst>
            </c:dLbl>
            <c:dLbl>
              <c:idx val="15"/>
              <c:layout>
                <c:manualLayout>
                  <c:x val="-1.6666666666666666E-2"/>
                  <c:y val="-0.1246913580246913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E1-4EAE-BE7D-056685FDEB8F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'KY RD'!$C$10:$C$25</c:f>
              <c:numCache>
                <c:formatCode>General</c:formatCode>
                <c:ptCount val="1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  <c:pt idx="13">
                  <c:v>2027</c:v>
                </c:pt>
                <c:pt idx="14">
                  <c:v>2028</c:v>
                </c:pt>
                <c:pt idx="15">
                  <c:v>2029</c:v>
                </c:pt>
              </c:numCache>
              <c:extLst/>
            </c:numRef>
          </c:cat>
          <c:val>
            <c:numRef>
              <c:f>'KY RD'!$F$10:$F$25</c:f>
              <c:numCache>
                <c:formatCode>General</c:formatCode>
                <c:ptCount val="16"/>
                <c:pt idx="10">
                  <c:v>459</c:v>
                </c:pt>
                <c:pt idx="11">
                  <c:v>430.40000000000146</c:v>
                </c:pt>
                <c:pt idx="12">
                  <c:v>401.79999999999563</c:v>
                </c:pt>
                <c:pt idx="13">
                  <c:v>373.19999999999709</c:v>
                </c:pt>
                <c:pt idx="14">
                  <c:v>344.59999999999854</c:v>
                </c:pt>
                <c:pt idx="15">
                  <c:v>316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932E-43FF-9ED9-321A5483C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690143"/>
        <c:axId val="1535723967"/>
      </c:lineChart>
      <c:catAx>
        <c:axId val="188690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1535723967"/>
        <c:crosses val="autoZero"/>
        <c:auto val="1"/>
        <c:lblAlgn val="ctr"/>
        <c:lblOffset val="100"/>
        <c:noMultiLvlLbl val="0"/>
      </c:catAx>
      <c:valAx>
        <c:axId val="1535723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5400">
            <a:solidFill>
              <a:srgbClr val="00206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188690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latin typeface="Arial Nova" panose="020B05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1B_F0F7389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EFADE71-5D21-4224-B90D-9C370050B4AD}" authorId="{B1608E62-4A0D-8D05-4038-2DD42A2BCF80}" created="2026-09-09T15:22:33.024">
    <pc:sldMkLst xmlns:pc="http://schemas.microsoft.com/office/powerpoint/2013/main/command">
      <pc:docMk/>
      <pc:sldMk cId="4042733713" sldId="283"/>
    </pc:sldMkLst>
    <p188:txBody>
      <a:bodyPr/>
      <a:lstStyle/>
      <a:p>
        <a:r>
          <a:rPr lang="en-US"/>
          <a:t>Could also include Catawba in this slide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8813FC-42A0-406F-979E-6BD2ED3E087F}" type="doc">
      <dgm:prSet loTypeId="urn:microsoft.com/office/officeart/2005/8/layout/process1" loCatId="process" qsTypeId="urn:microsoft.com/office/officeart/2005/8/quickstyle/simple1#3" qsCatId="simple" csTypeId="urn:microsoft.com/office/officeart/2005/8/colors/accent0_3#3" csCatId="mainScheme" phldr="1"/>
      <dgm:spPr/>
      <dgm:t>
        <a:bodyPr/>
        <a:lstStyle/>
        <a:p>
          <a:endParaRPr lang="en-US"/>
        </a:p>
      </dgm:t>
    </dgm:pt>
    <dgm:pt modelId="{BA80BDF9-267D-476F-B72E-CBF84A5C6BFD}">
      <dgm:prSet phldrT="[Text]" phldr="0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Identify Corridor</a:t>
          </a:r>
        </a:p>
      </dgm:t>
    </dgm:pt>
    <dgm:pt modelId="{65A5126D-F133-4216-99A3-DE56AA35FC0F}" type="parTrans" cxnId="{579C0A9B-2BC4-40B1-9C4F-B1AD86D0DD3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24189D-5344-4A38-8DCF-5B9EF44272DF}" type="sibTrans" cxnId="{579C0A9B-2BC4-40B1-9C4F-B1AD86D0DD3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4603A4-3BDF-4668-80B3-4F8EA34BD589}">
      <dgm:prSet phldrT="[Text]" phldr="0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Diagnose Risks</a:t>
          </a:r>
        </a:p>
      </dgm:t>
    </dgm:pt>
    <dgm:pt modelId="{D39DF46C-6095-4D1B-9B97-B012D01A13AA}" type="parTrans" cxnId="{663DD900-1AD0-4846-AB58-782FF7E9BC2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52FF71-27BD-4D8B-A27E-DF425081F3BD}" type="sibTrans" cxnId="{663DD900-1AD0-4846-AB58-782FF7E9BC2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FC821-E4EC-41D0-876A-28E0DC1E989C}">
      <dgm:prSet phldrT="[Text]" phldr="0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Develop Potential Improvements</a:t>
          </a:r>
        </a:p>
      </dgm:t>
    </dgm:pt>
    <dgm:pt modelId="{DC4CBEC4-5C5D-460C-AF5C-4D9FFB390F1C}" type="parTrans" cxnId="{EFB52C7A-9487-4E9A-AE1F-7F606F1E36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305EE5-2951-4500-ABC1-AD24D40F6B98}" type="sibTrans" cxnId="{EFB52C7A-9487-4E9A-AE1F-7F606F1E36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BBADD3-72F9-4414-9432-9C1C10C8E825}">
      <dgm:prSet phldrT="[Text]" phldr="0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  <a:latin typeface="Arial Nova" panose="020B0504020202020204" pitchFamily="34" charset="0"/>
              <a:cs typeface="Arial" panose="020B0604020202020204" pitchFamily="34" charset="0"/>
            </a:rPr>
            <a:t>Prevent Severe RD Crashes</a:t>
          </a:r>
          <a:endParaRPr lang="en-US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146F06-E290-4D08-862C-07840C6177D3}" type="parTrans" cxnId="{9D128A92-67BA-4116-89C7-F9BA55DDFC9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C1D9A8-B144-4410-B03F-535AE7C9AADE}" type="sibTrans" cxnId="{9D128A92-67BA-4116-89C7-F9BA55DDFC9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5F7593-F7AB-4F11-84FE-AF9A88B64BA3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Prioritize &amp; Implement</a:t>
          </a:r>
          <a:endParaRPr lang="en-US"/>
        </a:p>
      </dgm:t>
    </dgm:pt>
    <dgm:pt modelId="{F4048C23-2FA5-42E0-A21E-335747EF7E15}" type="parTrans" cxnId="{A3939084-C903-413C-95D6-AABA47E8C50D}">
      <dgm:prSet/>
      <dgm:spPr/>
      <dgm:t>
        <a:bodyPr/>
        <a:lstStyle/>
        <a:p>
          <a:endParaRPr lang="en-US"/>
        </a:p>
      </dgm:t>
    </dgm:pt>
    <dgm:pt modelId="{E464CA42-412B-438B-AEB5-6FA9FDB6F601}" type="sibTrans" cxnId="{A3939084-C903-413C-95D6-AABA47E8C50D}">
      <dgm:prSet/>
      <dgm:spPr/>
      <dgm:t>
        <a:bodyPr/>
        <a:lstStyle/>
        <a:p>
          <a:endParaRPr lang="en-US"/>
        </a:p>
      </dgm:t>
    </dgm:pt>
    <dgm:pt modelId="{68AAA4EA-4433-4C6D-8222-380A51DC7091}" type="pres">
      <dgm:prSet presAssocID="{F48813FC-42A0-406F-979E-6BD2ED3E087F}" presName="Name0" presStyleCnt="0">
        <dgm:presLayoutVars>
          <dgm:dir/>
          <dgm:resizeHandles val="exact"/>
        </dgm:presLayoutVars>
      </dgm:prSet>
      <dgm:spPr/>
    </dgm:pt>
    <dgm:pt modelId="{3EE5E2D6-94C2-405E-8037-273BA777FB26}" type="pres">
      <dgm:prSet presAssocID="{BA80BDF9-267D-476F-B72E-CBF84A5C6BFD}" presName="node" presStyleLbl="node1" presStyleIdx="0" presStyleCnt="5" custLinFactX="100000" custLinFactY="-1197" custLinFactNeighborX="115198" custLinFactNeighborY="-100000">
        <dgm:presLayoutVars>
          <dgm:bulletEnabled val="1"/>
        </dgm:presLayoutVars>
      </dgm:prSet>
      <dgm:spPr/>
    </dgm:pt>
    <dgm:pt modelId="{BA48095D-3467-48F2-8146-6734D7AF4A6B}" type="pres">
      <dgm:prSet presAssocID="{5124189D-5344-4A38-8DCF-5B9EF44272DF}" presName="sibTrans" presStyleLbl="sibTrans2D1" presStyleIdx="0" presStyleCnt="4"/>
      <dgm:spPr/>
    </dgm:pt>
    <dgm:pt modelId="{36D383F9-9084-4569-9C7D-3F84BA247258}" type="pres">
      <dgm:prSet presAssocID="{5124189D-5344-4A38-8DCF-5B9EF44272DF}" presName="connectorText" presStyleLbl="sibTrans2D1" presStyleIdx="0" presStyleCnt="4"/>
      <dgm:spPr/>
    </dgm:pt>
    <dgm:pt modelId="{DEE647A3-4BE8-43F5-97A3-5A9BDD39171C}" type="pres">
      <dgm:prSet presAssocID="{C64603A4-3BDF-4668-80B3-4F8EA34BD589}" presName="node" presStyleLbl="node1" presStyleIdx="1" presStyleCnt="5" custLinFactX="100000" custLinFactY="-2373" custLinFactNeighborX="159704" custLinFactNeighborY="-100000">
        <dgm:presLayoutVars>
          <dgm:bulletEnabled val="1"/>
        </dgm:presLayoutVars>
      </dgm:prSet>
      <dgm:spPr/>
    </dgm:pt>
    <dgm:pt modelId="{AA490291-E025-42C6-AFEF-7A2F3EA23986}" type="pres">
      <dgm:prSet presAssocID="{AF52FF71-27BD-4D8B-A27E-DF425081F3BD}" presName="sibTrans" presStyleLbl="sibTrans2D1" presStyleIdx="1" presStyleCnt="4"/>
      <dgm:spPr/>
    </dgm:pt>
    <dgm:pt modelId="{C833631A-057D-4375-BBDD-96361CE5B7FE}" type="pres">
      <dgm:prSet presAssocID="{AF52FF71-27BD-4D8B-A27E-DF425081F3BD}" presName="connectorText" presStyleLbl="sibTrans2D1" presStyleIdx="1" presStyleCnt="4"/>
      <dgm:spPr/>
    </dgm:pt>
    <dgm:pt modelId="{3C8687D1-6717-496E-A599-125356D5CD99}" type="pres">
      <dgm:prSet presAssocID="{500FC821-E4EC-41D0-876A-28E0DC1E989C}" presName="node" presStyleLbl="node1" presStyleIdx="2" presStyleCnt="5" custLinFactX="103061" custLinFactNeighborX="200000" custLinFactNeighborY="8421">
        <dgm:presLayoutVars>
          <dgm:bulletEnabled val="1"/>
        </dgm:presLayoutVars>
      </dgm:prSet>
      <dgm:spPr/>
    </dgm:pt>
    <dgm:pt modelId="{E6971AFB-5B56-47F6-918D-93E4B17C4394}" type="pres">
      <dgm:prSet presAssocID="{EA305EE5-2951-4500-ABC1-AD24D40F6B98}" presName="sibTrans" presStyleLbl="sibTrans2D1" presStyleIdx="2" presStyleCnt="4"/>
      <dgm:spPr/>
    </dgm:pt>
    <dgm:pt modelId="{2A998359-9655-4656-BC9F-6D1C4CCDF764}" type="pres">
      <dgm:prSet presAssocID="{EA305EE5-2951-4500-ABC1-AD24D40F6B98}" presName="connectorText" presStyleLbl="sibTrans2D1" presStyleIdx="2" presStyleCnt="4"/>
      <dgm:spPr/>
    </dgm:pt>
    <dgm:pt modelId="{4051D988-8E9E-45A8-8B7C-3C99E7AB36A2}" type="pres">
      <dgm:prSet presAssocID="{435F7593-F7AB-4F11-84FE-AF9A88B64BA3}" presName="node" presStyleLbl="node1" presStyleIdx="3" presStyleCnt="5" custLinFactX="-76119" custLinFactY="8421" custLinFactNeighborX="-100000" custLinFactNeighborY="100000">
        <dgm:presLayoutVars>
          <dgm:bulletEnabled val="1"/>
        </dgm:presLayoutVars>
      </dgm:prSet>
      <dgm:spPr/>
    </dgm:pt>
    <dgm:pt modelId="{ECDBE9AE-1F60-4F37-B4DD-28A3B147A1AB}" type="pres">
      <dgm:prSet presAssocID="{E464CA42-412B-438B-AEB5-6FA9FDB6F601}" presName="sibTrans" presStyleLbl="sibTrans2D1" presStyleIdx="3" presStyleCnt="4"/>
      <dgm:spPr/>
    </dgm:pt>
    <dgm:pt modelId="{16B8A0B1-33A1-45B0-98E9-C7337AFCCC7D}" type="pres">
      <dgm:prSet presAssocID="{E464CA42-412B-438B-AEB5-6FA9FDB6F601}" presName="connectorText" presStyleLbl="sibTrans2D1" presStyleIdx="3" presStyleCnt="4"/>
      <dgm:spPr/>
    </dgm:pt>
    <dgm:pt modelId="{A8D1EB3F-FEF7-4924-BEB7-4115565E644E}" type="pres">
      <dgm:prSet presAssocID="{C4BBADD3-72F9-4414-9432-9C1C10C8E825}" presName="node" presStyleLbl="node1" presStyleIdx="4" presStyleCnt="5" custLinFactX="-298918" custLinFactY="8421" custLinFactNeighborX="-300000" custLinFactNeighborY="100000">
        <dgm:presLayoutVars>
          <dgm:bulletEnabled val="1"/>
        </dgm:presLayoutVars>
      </dgm:prSet>
      <dgm:spPr/>
    </dgm:pt>
  </dgm:ptLst>
  <dgm:cxnLst>
    <dgm:cxn modelId="{663DD900-1AD0-4846-AB58-782FF7E9BC26}" srcId="{F48813FC-42A0-406F-979E-6BD2ED3E087F}" destId="{C64603A4-3BDF-4668-80B3-4F8EA34BD589}" srcOrd="1" destOrd="0" parTransId="{D39DF46C-6095-4D1B-9B97-B012D01A13AA}" sibTransId="{AF52FF71-27BD-4D8B-A27E-DF425081F3BD}"/>
    <dgm:cxn modelId="{765C8A0F-1F87-487A-AB59-B8EF376D5848}" type="presOf" srcId="{AF52FF71-27BD-4D8B-A27E-DF425081F3BD}" destId="{AA490291-E025-42C6-AFEF-7A2F3EA23986}" srcOrd="0" destOrd="0" presId="urn:microsoft.com/office/officeart/2005/8/layout/process1"/>
    <dgm:cxn modelId="{D148D328-6439-4F52-9216-4377FF05757A}" type="presOf" srcId="{E464CA42-412B-438B-AEB5-6FA9FDB6F601}" destId="{16B8A0B1-33A1-45B0-98E9-C7337AFCCC7D}" srcOrd="1" destOrd="0" presId="urn:microsoft.com/office/officeart/2005/8/layout/process1"/>
    <dgm:cxn modelId="{A66D1639-3883-4031-BE4C-7AA6DCA83FFD}" type="presOf" srcId="{C4BBADD3-72F9-4414-9432-9C1C10C8E825}" destId="{A8D1EB3F-FEF7-4924-BEB7-4115565E644E}" srcOrd="0" destOrd="0" presId="urn:microsoft.com/office/officeart/2005/8/layout/process1"/>
    <dgm:cxn modelId="{27C23B4E-C4D2-43CC-BA5A-A7010E5F6F5D}" type="presOf" srcId="{500FC821-E4EC-41D0-876A-28E0DC1E989C}" destId="{3C8687D1-6717-496E-A599-125356D5CD99}" srcOrd="0" destOrd="0" presId="urn:microsoft.com/office/officeart/2005/8/layout/process1"/>
    <dgm:cxn modelId="{EFB52C7A-9487-4E9A-AE1F-7F606F1E364F}" srcId="{F48813FC-42A0-406F-979E-6BD2ED3E087F}" destId="{500FC821-E4EC-41D0-876A-28E0DC1E989C}" srcOrd="2" destOrd="0" parTransId="{DC4CBEC4-5C5D-460C-AF5C-4D9FFB390F1C}" sibTransId="{EA305EE5-2951-4500-ABC1-AD24D40F6B98}"/>
    <dgm:cxn modelId="{A3939084-C903-413C-95D6-AABA47E8C50D}" srcId="{F48813FC-42A0-406F-979E-6BD2ED3E087F}" destId="{435F7593-F7AB-4F11-84FE-AF9A88B64BA3}" srcOrd="3" destOrd="0" parTransId="{F4048C23-2FA5-42E0-A21E-335747EF7E15}" sibTransId="{E464CA42-412B-438B-AEB5-6FA9FDB6F601}"/>
    <dgm:cxn modelId="{9D128A92-67BA-4116-89C7-F9BA55DDFC9C}" srcId="{F48813FC-42A0-406F-979E-6BD2ED3E087F}" destId="{C4BBADD3-72F9-4414-9432-9C1C10C8E825}" srcOrd="4" destOrd="0" parTransId="{9F146F06-E290-4D08-862C-07840C6177D3}" sibTransId="{D4C1D9A8-B144-4410-B03F-535AE7C9AADE}"/>
    <dgm:cxn modelId="{579C0A9B-2BC4-40B1-9C4F-B1AD86D0DD36}" srcId="{F48813FC-42A0-406F-979E-6BD2ED3E087F}" destId="{BA80BDF9-267D-476F-B72E-CBF84A5C6BFD}" srcOrd="0" destOrd="0" parTransId="{65A5126D-F133-4216-99A3-DE56AA35FC0F}" sibTransId="{5124189D-5344-4A38-8DCF-5B9EF44272DF}"/>
    <dgm:cxn modelId="{B8AD84A4-41E1-4780-A0A6-493A1B314F72}" type="presOf" srcId="{EA305EE5-2951-4500-ABC1-AD24D40F6B98}" destId="{E6971AFB-5B56-47F6-918D-93E4B17C4394}" srcOrd="0" destOrd="0" presId="urn:microsoft.com/office/officeart/2005/8/layout/process1"/>
    <dgm:cxn modelId="{A5D92FB0-5702-4939-87F9-B23322ABB6B9}" type="presOf" srcId="{AF52FF71-27BD-4D8B-A27E-DF425081F3BD}" destId="{C833631A-057D-4375-BBDD-96361CE5B7FE}" srcOrd="1" destOrd="0" presId="urn:microsoft.com/office/officeart/2005/8/layout/process1"/>
    <dgm:cxn modelId="{34273DBC-0838-4CD0-B882-539C837DFD73}" type="presOf" srcId="{5124189D-5344-4A38-8DCF-5B9EF44272DF}" destId="{36D383F9-9084-4569-9C7D-3F84BA247258}" srcOrd="1" destOrd="0" presId="urn:microsoft.com/office/officeart/2005/8/layout/process1"/>
    <dgm:cxn modelId="{DC8D71CB-8068-41B8-96DD-936C736E867C}" type="presOf" srcId="{F48813FC-42A0-406F-979E-6BD2ED3E087F}" destId="{68AAA4EA-4433-4C6D-8222-380A51DC7091}" srcOrd="0" destOrd="0" presId="urn:microsoft.com/office/officeart/2005/8/layout/process1"/>
    <dgm:cxn modelId="{42AB70CF-BF0C-4265-9AA4-C7F6A647B31C}" type="presOf" srcId="{EA305EE5-2951-4500-ABC1-AD24D40F6B98}" destId="{2A998359-9655-4656-BC9F-6D1C4CCDF764}" srcOrd="1" destOrd="0" presId="urn:microsoft.com/office/officeart/2005/8/layout/process1"/>
    <dgm:cxn modelId="{565F0ED0-B43F-4DC8-B988-FD9C27B32509}" type="presOf" srcId="{E464CA42-412B-438B-AEB5-6FA9FDB6F601}" destId="{ECDBE9AE-1F60-4F37-B4DD-28A3B147A1AB}" srcOrd="0" destOrd="0" presId="urn:microsoft.com/office/officeart/2005/8/layout/process1"/>
    <dgm:cxn modelId="{2516BDD9-8B55-4183-BC46-CC3E2CDA34EE}" type="presOf" srcId="{5124189D-5344-4A38-8DCF-5B9EF44272DF}" destId="{BA48095D-3467-48F2-8146-6734D7AF4A6B}" srcOrd="0" destOrd="0" presId="urn:microsoft.com/office/officeart/2005/8/layout/process1"/>
    <dgm:cxn modelId="{C74666E0-5E10-492D-A4A5-D05F325D8C18}" type="presOf" srcId="{C64603A4-3BDF-4668-80B3-4F8EA34BD589}" destId="{DEE647A3-4BE8-43F5-97A3-5A9BDD39171C}" srcOrd="0" destOrd="0" presId="urn:microsoft.com/office/officeart/2005/8/layout/process1"/>
    <dgm:cxn modelId="{F1193EE4-167E-4FF1-B81E-063CE6D9CC8B}" type="presOf" srcId="{BA80BDF9-267D-476F-B72E-CBF84A5C6BFD}" destId="{3EE5E2D6-94C2-405E-8037-273BA777FB26}" srcOrd="0" destOrd="0" presId="urn:microsoft.com/office/officeart/2005/8/layout/process1"/>
    <dgm:cxn modelId="{FBE9DAEB-EC5E-4137-8616-F4AE8C645973}" type="presOf" srcId="{435F7593-F7AB-4F11-84FE-AF9A88B64BA3}" destId="{4051D988-8E9E-45A8-8B7C-3C99E7AB36A2}" srcOrd="0" destOrd="0" presId="urn:microsoft.com/office/officeart/2005/8/layout/process1"/>
    <dgm:cxn modelId="{00ADCAA0-C405-4987-A45A-9997E76931DA}" type="presParOf" srcId="{68AAA4EA-4433-4C6D-8222-380A51DC7091}" destId="{3EE5E2D6-94C2-405E-8037-273BA777FB26}" srcOrd="0" destOrd="0" presId="urn:microsoft.com/office/officeart/2005/8/layout/process1"/>
    <dgm:cxn modelId="{3F5048D2-5103-41B2-BDA1-8D48B1BBB7EC}" type="presParOf" srcId="{68AAA4EA-4433-4C6D-8222-380A51DC7091}" destId="{BA48095D-3467-48F2-8146-6734D7AF4A6B}" srcOrd="1" destOrd="0" presId="urn:microsoft.com/office/officeart/2005/8/layout/process1"/>
    <dgm:cxn modelId="{7EDABF6C-6770-4685-9FFB-5FAF1063EAF0}" type="presParOf" srcId="{BA48095D-3467-48F2-8146-6734D7AF4A6B}" destId="{36D383F9-9084-4569-9C7D-3F84BA247258}" srcOrd="0" destOrd="0" presId="urn:microsoft.com/office/officeart/2005/8/layout/process1"/>
    <dgm:cxn modelId="{8EEDC497-0B15-44BE-AFA2-2988FA26263B}" type="presParOf" srcId="{68AAA4EA-4433-4C6D-8222-380A51DC7091}" destId="{DEE647A3-4BE8-43F5-97A3-5A9BDD39171C}" srcOrd="2" destOrd="0" presId="urn:microsoft.com/office/officeart/2005/8/layout/process1"/>
    <dgm:cxn modelId="{32F9C34B-7000-4385-8DF5-0BE25E10843A}" type="presParOf" srcId="{68AAA4EA-4433-4C6D-8222-380A51DC7091}" destId="{AA490291-E025-42C6-AFEF-7A2F3EA23986}" srcOrd="3" destOrd="0" presId="urn:microsoft.com/office/officeart/2005/8/layout/process1"/>
    <dgm:cxn modelId="{BAFD133D-3660-415F-993E-E55ACDA686A0}" type="presParOf" srcId="{AA490291-E025-42C6-AFEF-7A2F3EA23986}" destId="{C833631A-057D-4375-BBDD-96361CE5B7FE}" srcOrd="0" destOrd="0" presId="urn:microsoft.com/office/officeart/2005/8/layout/process1"/>
    <dgm:cxn modelId="{AEC7AC95-47F0-4ACA-A47E-612D978565CC}" type="presParOf" srcId="{68AAA4EA-4433-4C6D-8222-380A51DC7091}" destId="{3C8687D1-6717-496E-A599-125356D5CD99}" srcOrd="4" destOrd="0" presId="urn:microsoft.com/office/officeart/2005/8/layout/process1"/>
    <dgm:cxn modelId="{921B61C4-7106-49D7-A67E-738EE8FAF22A}" type="presParOf" srcId="{68AAA4EA-4433-4C6D-8222-380A51DC7091}" destId="{E6971AFB-5B56-47F6-918D-93E4B17C4394}" srcOrd="5" destOrd="0" presId="urn:microsoft.com/office/officeart/2005/8/layout/process1"/>
    <dgm:cxn modelId="{5E74827E-78FB-4854-985D-2FC0A8AE5D75}" type="presParOf" srcId="{E6971AFB-5B56-47F6-918D-93E4B17C4394}" destId="{2A998359-9655-4656-BC9F-6D1C4CCDF764}" srcOrd="0" destOrd="0" presId="urn:microsoft.com/office/officeart/2005/8/layout/process1"/>
    <dgm:cxn modelId="{3F44AF41-F28F-422C-B906-678082D7DE8D}" type="presParOf" srcId="{68AAA4EA-4433-4C6D-8222-380A51DC7091}" destId="{4051D988-8E9E-45A8-8B7C-3C99E7AB36A2}" srcOrd="6" destOrd="0" presId="urn:microsoft.com/office/officeart/2005/8/layout/process1"/>
    <dgm:cxn modelId="{209D31A3-E654-4A76-A07D-9372309FA292}" type="presParOf" srcId="{68AAA4EA-4433-4C6D-8222-380A51DC7091}" destId="{ECDBE9AE-1F60-4F37-B4DD-28A3B147A1AB}" srcOrd="7" destOrd="0" presId="urn:microsoft.com/office/officeart/2005/8/layout/process1"/>
    <dgm:cxn modelId="{B409496C-B277-40AF-8C13-25FD3A4D35B6}" type="presParOf" srcId="{ECDBE9AE-1F60-4F37-B4DD-28A3B147A1AB}" destId="{16B8A0B1-33A1-45B0-98E9-C7337AFCCC7D}" srcOrd="0" destOrd="0" presId="urn:microsoft.com/office/officeart/2005/8/layout/process1"/>
    <dgm:cxn modelId="{87B14A15-C8EE-4B9D-8D5A-10AAAD2CC147}" type="presParOf" srcId="{68AAA4EA-4433-4C6D-8222-380A51DC7091}" destId="{A8D1EB3F-FEF7-4924-BEB7-4115565E644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95AA8C-2001-4B7D-86B9-409CD27F62FE}" type="doc">
      <dgm:prSet loTypeId="urn:microsoft.com/office/officeart/2005/8/layout/radial4" loCatId="relationship" qsTypeId="urn:microsoft.com/office/officeart/2005/8/quickstyle/simple1#4" qsCatId="simple" csTypeId="urn:microsoft.com/office/officeart/2005/8/colors/accent0_3#4" csCatId="mainScheme" phldr="1"/>
      <dgm:spPr/>
      <dgm:t>
        <a:bodyPr/>
        <a:lstStyle/>
        <a:p>
          <a:endParaRPr lang="en-US"/>
        </a:p>
      </dgm:t>
    </dgm:pt>
    <dgm:pt modelId="{200EF06C-4EA8-426B-8049-CBF4DBC8661B}">
      <dgm:prSet phldrT="[Text]" phldr="0"/>
      <dgm:spPr/>
      <dgm:t>
        <a:bodyPr/>
        <a:lstStyle/>
        <a:p>
          <a:r>
            <a:rPr lang="en-US"/>
            <a:t>Severe RD Crash</a:t>
          </a:r>
        </a:p>
      </dgm:t>
    </dgm:pt>
    <dgm:pt modelId="{41776646-0940-4ED8-B39B-26DFD00B3704}" type="parTrans" cxnId="{6CA8671A-E4B0-457E-ADAF-3F603FDF60DB}">
      <dgm:prSet/>
      <dgm:spPr/>
      <dgm:t>
        <a:bodyPr/>
        <a:lstStyle/>
        <a:p>
          <a:endParaRPr lang="en-US"/>
        </a:p>
      </dgm:t>
    </dgm:pt>
    <dgm:pt modelId="{2CB94469-CB47-445F-ACE7-E42EA5A24B83}" type="sibTrans" cxnId="{6CA8671A-E4B0-457E-ADAF-3F603FDF60DB}">
      <dgm:prSet/>
      <dgm:spPr/>
      <dgm:t>
        <a:bodyPr/>
        <a:lstStyle/>
        <a:p>
          <a:endParaRPr lang="en-US"/>
        </a:p>
      </dgm:t>
    </dgm:pt>
    <dgm:pt modelId="{F29A6659-5F98-42F2-9EEF-4BC4E82F745A}">
      <dgm:prSet phldrT="[Text]" phldr="0"/>
      <dgm:spPr/>
      <dgm:t>
        <a:bodyPr/>
        <a:lstStyle/>
        <a:p>
          <a:r>
            <a:rPr lang="en-US"/>
            <a:t>Exposure</a:t>
          </a:r>
        </a:p>
      </dgm:t>
    </dgm:pt>
    <dgm:pt modelId="{700E3A3F-3ED9-4DEC-A953-57B32E6CD725}" type="parTrans" cxnId="{122EDD4E-7CF2-47D4-968B-382BD9B347A8}">
      <dgm:prSet/>
      <dgm:spPr/>
      <dgm:t>
        <a:bodyPr/>
        <a:lstStyle/>
        <a:p>
          <a:endParaRPr lang="en-US"/>
        </a:p>
      </dgm:t>
    </dgm:pt>
    <dgm:pt modelId="{630BCD16-C7A8-4147-9A74-B1176FA10A70}" type="sibTrans" cxnId="{122EDD4E-7CF2-47D4-968B-382BD9B347A8}">
      <dgm:prSet/>
      <dgm:spPr/>
      <dgm:t>
        <a:bodyPr/>
        <a:lstStyle/>
        <a:p>
          <a:endParaRPr lang="en-US"/>
        </a:p>
      </dgm:t>
    </dgm:pt>
    <dgm:pt modelId="{70F4485A-2E85-4D1E-97FD-271E684E5E52}">
      <dgm:prSet phldrT="[Text]" phldr="0"/>
      <dgm:spPr/>
      <dgm:t>
        <a:bodyPr/>
        <a:lstStyle/>
        <a:p>
          <a:r>
            <a:rPr lang="en-US"/>
            <a:t>Likelihood</a:t>
          </a:r>
        </a:p>
      </dgm:t>
    </dgm:pt>
    <dgm:pt modelId="{C3C8CEAF-9858-4BD1-B522-BF8D296D4280}" type="parTrans" cxnId="{ED172C63-07E6-4C89-A5EB-5823711F0041}">
      <dgm:prSet/>
      <dgm:spPr/>
      <dgm:t>
        <a:bodyPr/>
        <a:lstStyle/>
        <a:p>
          <a:endParaRPr lang="en-US"/>
        </a:p>
      </dgm:t>
    </dgm:pt>
    <dgm:pt modelId="{82FFCD01-945B-455D-B87D-D34526FA04B4}" type="sibTrans" cxnId="{ED172C63-07E6-4C89-A5EB-5823711F0041}">
      <dgm:prSet/>
      <dgm:spPr/>
      <dgm:t>
        <a:bodyPr/>
        <a:lstStyle/>
        <a:p>
          <a:endParaRPr lang="en-US"/>
        </a:p>
      </dgm:t>
    </dgm:pt>
    <dgm:pt modelId="{41E0E9C3-46F7-446C-9670-6C3992443F1A}">
      <dgm:prSet phldrT="[Text]" phldr="0"/>
      <dgm:spPr/>
      <dgm:t>
        <a:bodyPr/>
        <a:lstStyle/>
        <a:p>
          <a:r>
            <a:rPr lang="en-US"/>
            <a:t>Severity</a:t>
          </a:r>
        </a:p>
      </dgm:t>
    </dgm:pt>
    <dgm:pt modelId="{30F74398-C1C5-4D94-BF81-A804D3F58812}" type="parTrans" cxnId="{A2BA5146-1A3D-44CD-8E80-0BADF5DE1281}">
      <dgm:prSet/>
      <dgm:spPr/>
      <dgm:t>
        <a:bodyPr/>
        <a:lstStyle/>
        <a:p>
          <a:endParaRPr lang="en-US"/>
        </a:p>
      </dgm:t>
    </dgm:pt>
    <dgm:pt modelId="{D6968705-766C-4A42-9217-4AFD8C343D6E}" type="sibTrans" cxnId="{A2BA5146-1A3D-44CD-8E80-0BADF5DE1281}">
      <dgm:prSet/>
      <dgm:spPr/>
      <dgm:t>
        <a:bodyPr/>
        <a:lstStyle/>
        <a:p>
          <a:endParaRPr lang="en-US"/>
        </a:p>
      </dgm:t>
    </dgm:pt>
    <dgm:pt modelId="{59BF95D7-4E7D-4710-B6BE-777B3305CD64}" type="pres">
      <dgm:prSet presAssocID="{D095AA8C-2001-4B7D-86B9-409CD27F62F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F255D0-E4AC-40E5-8269-90CDBEB799CB}" type="pres">
      <dgm:prSet presAssocID="{200EF06C-4EA8-426B-8049-CBF4DBC8661B}" presName="centerShape" presStyleLbl="node0" presStyleIdx="0" presStyleCnt="1"/>
      <dgm:spPr/>
    </dgm:pt>
    <dgm:pt modelId="{21D237EB-7C63-41D9-A4D0-266F4140A227}" type="pres">
      <dgm:prSet presAssocID="{700E3A3F-3ED9-4DEC-A953-57B32E6CD725}" presName="parTrans" presStyleLbl="bgSibTrans2D1" presStyleIdx="0" presStyleCnt="3"/>
      <dgm:spPr/>
    </dgm:pt>
    <dgm:pt modelId="{543562DA-04A0-44C3-A540-0E8374642DFE}" type="pres">
      <dgm:prSet presAssocID="{F29A6659-5F98-42F2-9EEF-4BC4E82F745A}" presName="node" presStyleLbl="node1" presStyleIdx="0" presStyleCnt="3">
        <dgm:presLayoutVars>
          <dgm:bulletEnabled val="1"/>
        </dgm:presLayoutVars>
      </dgm:prSet>
      <dgm:spPr/>
    </dgm:pt>
    <dgm:pt modelId="{7316A6E1-1715-4A88-973E-0FF26E56E441}" type="pres">
      <dgm:prSet presAssocID="{C3C8CEAF-9858-4BD1-B522-BF8D296D4280}" presName="parTrans" presStyleLbl="bgSibTrans2D1" presStyleIdx="1" presStyleCnt="3"/>
      <dgm:spPr/>
    </dgm:pt>
    <dgm:pt modelId="{3CE58CE8-16B3-48AD-88B7-112D3C3A4B68}" type="pres">
      <dgm:prSet presAssocID="{70F4485A-2E85-4D1E-97FD-271E684E5E52}" presName="node" presStyleLbl="node1" presStyleIdx="1" presStyleCnt="3">
        <dgm:presLayoutVars>
          <dgm:bulletEnabled val="1"/>
        </dgm:presLayoutVars>
      </dgm:prSet>
      <dgm:spPr/>
    </dgm:pt>
    <dgm:pt modelId="{C0787C78-2990-4240-8279-C85E14D3108B}" type="pres">
      <dgm:prSet presAssocID="{30F74398-C1C5-4D94-BF81-A804D3F58812}" presName="parTrans" presStyleLbl="bgSibTrans2D1" presStyleIdx="2" presStyleCnt="3"/>
      <dgm:spPr/>
    </dgm:pt>
    <dgm:pt modelId="{44028362-0EC6-4490-9C2F-3B568A575A52}" type="pres">
      <dgm:prSet presAssocID="{41E0E9C3-46F7-446C-9670-6C3992443F1A}" presName="node" presStyleLbl="node1" presStyleIdx="2" presStyleCnt="3">
        <dgm:presLayoutVars>
          <dgm:bulletEnabled val="1"/>
        </dgm:presLayoutVars>
      </dgm:prSet>
      <dgm:spPr/>
    </dgm:pt>
  </dgm:ptLst>
  <dgm:cxnLst>
    <dgm:cxn modelId="{6CA8671A-E4B0-457E-ADAF-3F603FDF60DB}" srcId="{D095AA8C-2001-4B7D-86B9-409CD27F62FE}" destId="{200EF06C-4EA8-426B-8049-CBF4DBC8661B}" srcOrd="0" destOrd="0" parTransId="{41776646-0940-4ED8-B39B-26DFD00B3704}" sibTransId="{2CB94469-CB47-445F-ACE7-E42EA5A24B83}"/>
    <dgm:cxn modelId="{9011FD37-6BC3-4C7A-B113-06384818CC3E}" type="presOf" srcId="{D095AA8C-2001-4B7D-86B9-409CD27F62FE}" destId="{59BF95D7-4E7D-4710-B6BE-777B3305CD64}" srcOrd="0" destOrd="0" presId="urn:microsoft.com/office/officeart/2005/8/layout/radial4"/>
    <dgm:cxn modelId="{ED172C63-07E6-4C89-A5EB-5823711F0041}" srcId="{200EF06C-4EA8-426B-8049-CBF4DBC8661B}" destId="{70F4485A-2E85-4D1E-97FD-271E684E5E52}" srcOrd="1" destOrd="0" parTransId="{C3C8CEAF-9858-4BD1-B522-BF8D296D4280}" sibTransId="{82FFCD01-945B-455D-B87D-D34526FA04B4}"/>
    <dgm:cxn modelId="{A2BA5146-1A3D-44CD-8E80-0BADF5DE1281}" srcId="{200EF06C-4EA8-426B-8049-CBF4DBC8661B}" destId="{41E0E9C3-46F7-446C-9670-6C3992443F1A}" srcOrd="2" destOrd="0" parTransId="{30F74398-C1C5-4D94-BF81-A804D3F58812}" sibTransId="{D6968705-766C-4A42-9217-4AFD8C343D6E}"/>
    <dgm:cxn modelId="{6BB8AE47-149B-4AF5-ACB0-A06FB4A37F23}" type="presOf" srcId="{700E3A3F-3ED9-4DEC-A953-57B32E6CD725}" destId="{21D237EB-7C63-41D9-A4D0-266F4140A227}" srcOrd="0" destOrd="0" presId="urn:microsoft.com/office/officeart/2005/8/layout/radial4"/>
    <dgm:cxn modelId="{F638334B-2AC0-44D1-ACFF-FD1B2F448C3D}" type="presOf" srcId="{200EF06C-4EA8-426B-8049-CBF4DBC8661B}" destId="{CDF255D0-E4AC-40E5-8269-90CDBEB799CB}" srcOrd="0" destOrd="0" presId="urn:microsoft.com/office/officeart/2005/8/layout/radial4"/>
    <dgm:cxn modelId="{A793814D-B55D-448F-8726-C9D79004EA30}" type="presOf" srcId="{F29A6659-5F98-42F2-9EEF-4BC4E82F745A}" destId="{543562DA-04A0-44C3-A540-0E8374642DFE}" srcOrd="0" destOrd="0" presId="urn:microsoft.com/office/officeart/2005/8/layout/radial4"/>
    <dgm:cxn modelId="{122EDD4E-7CF2-47D4-968B-382BD9B347A8}" srcId="{200EF06C-4EA8-426B-8049-CBF4DBC8661B}" destId="{F29A6659-5F98-42F2-9EEF-4BC4E82F745A}" srcOrd="0" destOrd="0" parTransId="{700E3A3F-3ED9-4DEC-A953-57B32E6CD725}" sibTransId="{630BCD16-C7A8-4147-9A74-B1176FA10A70}"/>
    <dgm:cxn modelId="{04E9C752-2086-4971-B57F-250405F49C97}" type="presOf" srcId="{30F74398-C1C5-4D94-BF81-A804D3F58812}" destId="{C0787C78-2990-4240-8279-C85E14D3108B}" srcOrd="0" destOrd="0" presId="urn:microsoft.com/office/officeart/2005/8/layout/radial4"/>
    <dgm:cxn modelId="{601C457C-3551-449F-9BAB-75ADDE146317}" type="presOf" srcId="{C3C8CEAF-9858-4BD1-B522-BF8D296D4280}" destId="{7316A6E1-1715-4A88-973E-0FF26E56E441}" srcOrd="0" destOrd="0" presId="urn:microsoft.com/office/officeart/2005/8/layout/radial4"/>
    <dgm:cxn modelId="{0A2A4A9F-2BD4-492B-93B3-8BA128D37939}" type="presOf" srcId="{70F4485A-2E85-4D1E-97FD-271E684E5E52}" destId="{3CE58CE8-16B3-48AD-88B7-112D3C3A4B68}" srcOrd="0" destOrd="0" presId="urn:microsoft.com/office/officeart/2005/8/layout/radial4"/>
    <dgm:cxn modelId="{5478CFDD-805B-450E-BB15-48C229F58DA9}" type="presOf" srcId="{41E0E9C3-46F7-446C-9670-6C3992443F1A}" destId="{44028362-0EC6-4490-9C2F-3B568A575A52}" srcOrd="0" destOrd="0" presId="urn:microsoft.com/office/officeart/2005/8/layout/radial4"/>
    <dgm:cxn modelId="{0596C521-A01B-450D-858E-E7D1D49729FD}" type="presParOf" srcId="{59BF95D7-4E7D-4710-B6BE-777B3305CD64}" destId="{CDF255D0-E4AC-40E5-8269-90CDBEB799CB}" srcOrd="0" destOrd="0" presId="urn:microsoft.com/office/officeart/2005/8/layout/radial4"/>
    <dgm:cxn modelId="{8463B5ED-FE1D-4E87-85F4-7DFDFE254A01}" type="presParOf" srcId="{59BF95D7-4E7D-4710-B6BE-777B3305CD64}" destId="{21D237EB-7C63-41D9-A4D0-266F4140A227}" srcOrd="1" destOrd="0" presId="urn:microsoft.com/office/officeart/2005/8/layout/radial4"/>
    <dgm:cxn modelId="{55264E78-0CB2-4F11-83C8-6E7D5804294C}" type="presParOf" srcId="{59BF95D7-4E7D-4710-B6BE-777B3305CD64}" destId="{543562DA-04A0-44C3-A540-0E8374642DFE}" srcOrd="2" destOrd="0" presId="urn:microsoft.com/office/officeart/2005/8/layout/radial4"/>
    <dgm:cxn modelId="{2CAC995B-4D7A-4007-9D47-5D699F6F241D}" type="presParOf" srcId="{59BF95D7-4E7D-4710-B6BE-777B3305CD64}" destId="{7316A6E1-1715-4A88-973E-0FF26E56E441}" srcOrd="3" destOrd="0" presId="urn:microsoft.com/office/officeart/2005/8/layout/radial4"/>
    <dgm:cxn modelId="{F96293E5-DCE5-45C6-9BCD-C1706ECD457A}" type="presParOf" srcId="{59BF95D7-4E7D-4710-B6BE-777B3305CD64}" destId="{3CE58CE8-16B3-48AD-88B7-112D3C3A4B68}" srcOrd="4" destOrd="0" presId="urn:microsoft.com/office/officeart/2005/8/layout/radial4"/>
    <dgm:cxn modelId="{6083DDE9-4230-4F74-BE09-A074D26FCEFD}" type="presParOf" srcId="{59BF95D7-4E7D-4710-B6BE-777B3305CD64}" destId="{C0787C78-2990-4240-8279-C85E14D3108B}" srcOrd="5" destOrd="0" presId="urn:microsoft.com/office/officeart/2005/8/layout/radial4"/>
    <dgm:cxn modelId="{2798E684-0EED-41A6-8F9B-E27E5B1C1DF8}" type="presParOf" srcId="{59BF95D7-4E7D-4710-B6BE-777B3305CD64}" destId="{44028362-0EC6-4490-9C2F-3B568A575A5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5E2D6-94C2-405E-8037-273BA777FB26}">
      <dsp:nvSpPr>
        <dsp:cNvPr id="0" name=""/>
        <dsp:cNvSpPr/>
      </dsp:nvSpPr>
      <dsp:spPr>
        <a:xfrm>
          <a:off x="3630542" y="1446025"/>
          <a:ext cx="2479848" cy="14879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Identify Corridor</a:t>
          </a:r>
        </a:p>
      </dsp:txBody>
      <dsp:txXfrm>
        <a:off x="3674121" y="1489604"/>
        <a:ext cx="2392690" cy="1400751"/>
      </dsp:txXfrm>
    </dsp:sp>
    <dsp:sp modelId="{BA48095D-3467-48F2-8146-6734D7AF4A6B}">
      <dsp:nvSpPr>
        <dsp:cNvPr id="0" name=""/>
        <dsp:cNvSpPr/>
      </dsp:nvSpPr>
      <dsp:spPr>
        <a:xfrm rot="21584629">
          <a:off x="6468740" y="1873634"/>
          <a:ext cx="759715" cy="61500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68741" y="1997046"/>
        <a:ext cx="575214" cy="369002"/>
      </dsp:txXfrm>
    </dsp:sp>
    <dsp:sp modelId="{DEE647A3-4BE8-43F5-97A3-5A9BDD39171C}">
      <dsp:nvSpPr>
        <dsp:cNvPr id="0" name=""/>
        <dsp:cNvSpPr/>
      </dsp:nvSpPr>
      <dsp:spPr>
        <a:xfrm>
          <a:off x="7543803" y="1428528"/>
          <a:ext cx="2479848" cy="14879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Diagnose Risks</a:t>
          </a:r>
        </a:p>
      </dsp:txBody>
      <dsp:txXfrm>
        <a:off x="7587382" y="1472107"/>
        <a:ext cx="2392690" cy="1400751"/>
      </dsp:txXfrm>
    </dsp:sp>
    <dsp:sp modelId="{AA490291-E025-42C6-AFEF-7A2F3EA23986}">
      <dsp:nvSpPr>
        <dsp:cNvPr id="0" name=""/>
        <dsp:cNvSpPr/>
      </dsp:nvSpPr>
      <dsp:spPr>
        <a:xfrm rot="1359982">
          <a:off x="10357990" y="2698431"/>
          <a:ext cx="842909" cy="61500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365115" y="2785881"/>
        <a:ext cx="658408" cy="369002"/>
      </dsp:txXfrm>
    </dsp:sp>
    <dsp:sp modelId="{3C8687D1-6717-496E-A599-125356D5CD99}">
      <dsp:nvSpPr>
        <dsp:cNvPr id="0" name=""/>
        <dsp:cNvSpPr/>
      </dsp:nvSpPr>
      <dsp:spPr>
        <a:xfrm>
          <a:off x="11491211" y="3077042"/>
          <a:ext cx="2479848" cy="14879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Develop Potential Improvements</a:t>
          </a:r>
        </a:p>
      </dsp:txBody>
      <dsp:txXfrm>
        <a:off x="11534790" y="3120621"/>
        <a:ext cx="2392690" cy="1400751"/>
      </dsp:txXfrm>
    </dsp:sp>
    <dsp:sp modelId="{E6971AFB-5B56-47F6-918D-93E4B17C4394}">
      <dsp:nvSpPr>
        <dsp:cNvPr id="0" name=""/>
        <dsp:cNvSpPr/>
      </dsp:nvSpPr>
      <dsp:spPr>
        <a:xfrm rot="9560819">
          <a:off x="10319793" y="4265747"/>
          <a:ext cx="831234" cy="61500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0498365" y="4356210"/>
        <a:ext cx="646733" cy="369002"/>
      </dsp:txXfrm>
    </dsp:sp>
    <dsp:sp modelId="{4051D988-8E9E-45A8-8B7C-3C99E7AB36A2}">
      <dsp:nvSpPr>
        <dsp:cNvPr id="0" name=""/>
        <dsp:cNvSpPr/>
      </dsp:nvSpPr>
      <dsp:spPr>
        <a:xfrm>
          <a:off x="7543788" y="4564951"/>
          <a:ext cx="2479848" cy="14879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Prioritize &amp; Implement</a:t>
          </a:r>
          <a:endParaRPr lang="en-US" sz="2700" kern="1200"/>
        </a:p>
      </dsp:txBody>
      <dsp:txXfrm>
        <a:off x="7587367" y="4608530"/>
        <a:ext cx="2392690" cy="1400751"/>
      </dsp:txXfrm>
    </dsp:sp>
    <dsp:sp modelId="{ECDBE9AE-1F60-4F37-B4DD-28A3B147A1AB}">
      <dsp:nvSpPr>
        <dsp:cNvPr id="0" name=""/>
        <dsp:cNvSpPr/>
      </dsp:nvSpPr>
      <dsp:spPr>
        <a:xfrm rot="10800000">
          <a:off x="6329078" y="5001404"/>
          <a:ext cx="825379" cy="61500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6513579" y="5124404"/>
        <a:ext cx="640878" cy="369002"/>
      </dsp:txXfrm>
    </dsp:sp>
    <dsp:sp modelId="{A8D1EB3F-FEF7-4924-BEB7-4115565E644E}">
      <dsp:nvSpPr>
        <dsp:cNvPr id="0" name=""/>
        <dsp:cNvSpPr/>
      </dsp:nvSpPr>
      <dsp:spPr>
        <a:xfrm>
          <a:off x="3506619" y="4564951"/>
          <a:ext cx="2479848" cy="148790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1"/>
              </a:solidFill>
              <a:latin typeface="Arial Nova" panose="020B0504020202020204" pitchFamily="34" charset="0"/>
              <a:cs typeface="Arial" panose="020B0604020202020204" pitchFamily="34" charset="0"/>
            </a:rPr>
            <a:t>Prevent Severe RD Crashes</a:t>
          </a:r>
          <a:endParaRPr lang="en-US" sz="27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50198" y="4608530"/>
        <a:ext cx="2392690" cy="14007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255D0-E4AC-40E5-8269-90CDBEB799CB}">
      <dsp:nvSpPr>
        <dsp:cNvPr id="0" name=""/>
        <dsp:cNvSpPr/>
      </dsp:nvSpPr>
      <dsp:spPr>
        <a:xfrm>
          <a:off x="5500344" y="3732029"/>
          <a:ext cx="3129648" cy="312964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Severe RD Crash</a:t>
          </a:r>
        </a:p>
      </dsp:txBody>
      <dsp:txXfrm>
        <a:off x="5958670" y="4190355"/>
        <a:ext cx="2212996" cy="2212996"/>
      </dsp:txXfrm>
    </dsp:sp>
    <dsp:sp modelId="{21D237EB-7C63-41D9-A4D0-266F4140A227}">
      <dsp:nvSpPr>
        <dsp:cNvPr id="0" name=""/>
        <dsp:cNvSpPr/>
      </dsp:nvSpPr>
      <dsp:spPr>
        <a:xfrm rot="12900000">
          <a:off x="3484239" y="3184355"/>
          <a:ext cx="2401772" cy="891949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3562DA-04A0-44C3-A540-0E8374642DFE}">
      <dsp:nvSpPr>
        <dsp:cNvPr id="0" name=""/>
        <dsp:cNvSpPr/>
      </dsp:nvSpPr>
      <dsp:spPr>
        <a:xfrm>
          <a:off x="2214833" y="1752263"/>
          <a:ext cx="2973166" cy="23785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Exposure</a:t>
          </a:r>
        </a:p>
      </dsp:txBody>
      <dsp:txXfrm>
        <a:off x="2284498" y="1821928"/>
        <a:ext cx="2833836" cy="2239203"/>
      </dsp:txXfrm>
    </dsp:sp>
    <dsp:sp modelId="{7316A6E1-1715-4A88-973E-0FF26E56E441}">
      <dsp:nvSpPr>
        <dsp:cNvPr id="0" name=""/>
        <dsp:cNvSpPr/>
      </dsp:nvSpPr>
      <dsp:spPr>
        <a:xfrm rot="16200000">
          <a:off x="5864282" y="1945383"/>
          <a:ext cx="2401772" cy="891949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58CE8-16B3-48AD-88B7-112D3C3A4B68}">
      <dsp:nvSpPr>
        <dsp:cNvPr id="0" name=""/>
        <dsp:cNvSpPr/>
      </dsp:nvSpPr>
      <dsp:spPr>
        <a:xfrm>
          <a:off x="5578585" y="1205"/>
          <a:ext cx="2973166" cy="23785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Likelihood</a:t>
          </a:r>
        </a:p>
      </dsp:txBody>
      <dsp:txXfrm>
        <a:off x="5648250" y="70870"/>
        <a:ext cx="2833836" cy="2239203"/>
      </dsp:txXfrm>
    </dsp:sp>
    <dsp:sp modelId="{C0787C78-2990-4240-8279-C85E14D3108B}">
      <dsp:nvSpPr>
        <dsp:cNvPr id="0" name=""/>
        <dsp:cNvSpPr/>
      </dsp:nvSpPr>
      <dsp:spPr>
        <a:xfrm rot="19500000">
          <a:off x="8244325" y="3184355"/>
          <a:ext cx="2401772" cy="891949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028362-0EC6-4490-9C2F-3B568A575A52}">
      <dsp:nvSpPr>
        <dsp:cNvPr id="0" name=""/>
        <dsp:cNvSpPr/>
      </dsp:nvSpPr>
      <dsp:spPr>
        <a:xfrm>
          <a:off x="8942336" y="1752263"/>
          <a:ext cx="2973166" cy="23785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Severity</a:t>
          </a:r>
        </a:p>
      </dsp:txBody>
      <dsp:txXfrm>
        <a:off x="9012001" y="1821928"/>
        <a:ext cx="2833836" cy="2239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69533-81B9-4DDF-BDCF-8C698B9ABCE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86415-3EA2-4C88-A470-BAA6FFD91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86415-3EA2-4C88-A470-BAA6FFD91A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51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86415-3EA2-4C88-A470-BAA6FFD91A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91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E1E12-C33F-EFBB-2E2F-D5A3A622D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E3687-CD41-6E5C-6D41-109308D60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E764FE-8F23-76B4-65AC-57BC6FB26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29C03-1E45-5548-ECEB-2F40B80E2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86415-3EA2-4C88-A470-BAA6FFD91A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80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4B08E-5B64-5204-22E4-E327FE1E5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4DFCD-5AD9-2573-91A2-A8FB7C1520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17C655-DF25-61A4-8547-4E8BBCD0E0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3EBE6-8203-F61C-1A3D-7E8EEE45C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86415-3EA2-4C88-A470-BAA6FFD91A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78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86415-3EA2-4C88-A470-BAA6FFD91A0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40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9DD41-F9F6-B158-3CEE-E04B0C920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FB93C9-149E-61CF-572D-43F8D95B9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C2C759-8CA4-6B4E-7DEA-0A3AB2C1E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6B944-82F2-1B4A-01E5-388BFEA78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86415-3EA2-4C88-A470-BAA6FFD91A0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50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E41BA-710F-651B-F3D1-9E93DA2E4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244844-593F-A82C-A016-AD224CEFE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46DF2C-4522-2C73-BD9F-19DB93D09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CC3DF-F025-2E02-DD95-F0ED716D2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86415-3EA2-4C88-A470-BAA6FFD91A0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8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5093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Gray">
    <p:bg>
      <p:bgPr>
        <a:solidFill>
          <a:srgbClr val="828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071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>
            <a:extLst>
              <a:ext uri="{FF2B5EF4-FFF2-40B4-BE49-F238E27FC236}">
                <a16:creationId xmlns:a16="http://schemas.microsoft.com/office/drawing/2014/main" id="{3C34532D-848D-3F55-6799-7023BE5118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C8CAFB04-BFA5-CFF7-AA96-9B6101D56F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>
            <a:extLst>
              <a:ext uri="{FF2B5EF4-FFF2-40B4-BE49-F238E27FC236}">
                <a16:creationId xmlns:a16="http://schemas.microsoft.com/office/drawing/2014/main" id="{3C34532D-848D-3F55-6799-7023BE5118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C8CAFB04-BFA5-CFF7-AA96-9B6101D56F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ject 4">
            <a:extLst>
              <a:ext uri="{FF2B5EF4-FFF2-40B4-BE49-F238E27FC236}">
                <a16:creationId xmlns:a16="http://schemas.microsoft.com/office/drawing/2014/main" id="{9EF9F945-7831-9BB1-4DA4-0A9C8F99BC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354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3">
            <a:extLst>
              <a:ext uri="{FF2B5EF4-FFF2-40B4-BE49-F238E27FC236}">
                <a16:creationId xmlns:a16="http://schemas.microsoft.com/office/drawing/2014/main" id="{AE785B20-5FEC-6186-8E2D-5F8497BBD4E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9B882DA5-8793-8E57-F345-68C2F2A1F7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C70E6507-CF20-9E08-748E-5613D953B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3342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>
            <a:extLst>
              <a:ext uri="{FF2B5EF4-FFF2-40B4-BE49-F238E27FC236}">
                <a16:creationId xmlns:a16="http://schemas.microsoft.com/office/drawing/2014/main" id="{DFF25CF0-84FB-D9F1-2951-3C4DF2C612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192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>
            <a:extLst>
              <a:ext uri="{FF2B5EF4-FFF2-40B4-BE49-F238E27FC236}">
                <a16:creationId xmlns:a16="http://schemas.microsoft.com/office/drawing/2014/main" id="{5ABEB857-096D-8822-6483-D9E1C856EF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5B2A2F94-FF4F-4BE7-6918-5EAFAB9E2F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ject 4">
            <a:extLst>
              <a:ext uri="{FF2B5EF4-FFF2-40B4-BE49-F238E27FC236}">
                <a16:creationId xmlns:a16="http://schemas.microsoft.com/office/drawing/2014/main" id="{4A25E114-1E65-9C8B-7A55-1AC632E4C4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84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2">
            <a:extLst>
              <a:ext uri="{FF2B5EF4-FFF2-40B4-BE49-F238E27FC236}">
                <a16:creationId xmlns:a16="http://schemas.microsoft.com/office/drawing/2014/main" id="{5ABEB857-096D-8822-6483-D9E1C856EF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5B2A2F94-FF4F-4BE7-6918-5EAFAB9E2F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88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2">
            <a:extLst>
              <a:ext uri="{FF2B5EF4-FFF2-40B4-BE49-F238E27FC236}">
                <a16:creationId xmlns:a16="http://schemas.microsoft.com/office/drawing/2014/main" id="{79C32BBE-9908-96B5-ED3C-5BC8055A1E7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" name="object 3">
              <a:extLst>
                <a:ext uri="{FF2B5EF4-FFF2-40B4-BE49-F238E27FC236}">
                  <a16:creationId xmlns:a16="http://schemas.microsoft.com/office/drawing/2014/main" id="{EE80321E-67A1-5B18-72AA-EF185E6532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ject 4">
              <a:extLst>
                <a:ext uri="{FF2B5EF4-FFF2-40B4-BE49-F238E27FC236}">
                  <a16:creationId xmlns:a16="http://schemas.microsoft.com/office/drawing/2014/main" id="{FE57446A-8B0C-EE4A-3086-A133256062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83327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EE80321E-67A1-5B18-72AA-EF185E653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7296"/>
            <a:ext cx="14363230" cy="268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59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EE80321E-67A1-5B18-72AA-EF185E653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866360" y="3055489"/>
            <a:ext cx="14363230" cy="268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567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2">
            <a:extLst>
              <a:ext uri="{FF2B5EF4-FFF2-40B4-BE49-F238E27FC236}">
                <a16:creationId xmlns:a16="http://schemas.microsoft.com/office/drawing/2014/main" id="{CCD102D2-DC8E-84D9-B9E6-FEC934ED567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7" name="object 3">
              <a:extLst>
                <a:ext uri="{FF2B5EF4-FFF2-40B4-BE49-F238E27FC236}">
                  <a16:creationId xmlns:a16="http://schemas.microsoft.com/office/drawing/2014/main" id="{36BCA7F2-38C8-D3EA-6B94-4DD975660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ject 4">
              <a:extLst>
                <a:ext uri="{FF2B5EF4-FFF2-40B4-BE49-F238E27FC236}">
                  <a16:creationId xmlns:a16="http://schemas.microsoft.com/office/drawing/2014/main" id="{8A1476E3-6966-D567-4A8A-7F0EC862C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2767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36BCA7F2-38C8-D3EA-6B94-4DD975660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3296" cy="54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970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-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CAA4994F-EF44-0B26-BEA4-C0B876791C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36" y="1371600"/>
            <a:ext cx="6142490" cy="3744858"/>
          </a:xfrm>
          <a:solidFill>
            <a:schemeClr val="bg2"/>
          </a:solidFill>
          <a:ln w="12700">
            <a:solidFill>
              <a:schemeClr val="bg1"/>
            </a:solidFill>
          </a:ln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5D5B2F4D-BDC5-4C13-F337-4C5A50D9F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43627" y="1371600"/>
            <a:ext cx="6000753" cy="8339328"/>
          </a:xfrm>
          <a:solidFill>
            <a:schemeClr val="bg2"/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algn="ctr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D44E0F9-7EC2-EABE-E13F-562067D9E5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45511" y="1371600"/>
            <a:ext cx="6142490" cy="3771900"/>
          </a:xfrm>
          <a:solidFill>
            <a:schemeClr val="bg2"/>
          </a:solidFill>
          <a:ln w="12700">
            <a:solidFill>
              <a:schemeClr val="bg1"/>
            </a:solidFill>
          </a:ln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0BA25FE7-D930-0D8D-0CD3-BBB45D9016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3436" y="5116458"/>
            <a:ext cx="6142490" cy="4594470"/>
          </a:xfrm>
          <a:solidFill>
            <a:schemeClr val="bg2"/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algn="ctr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2689E00-A302-4DD4-0B2A-E34DD477794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140939" y="5116458"/>
            <a:ext cx="6142490" cy="4484742"/>
          </a:xfrm>
          <a:solidFill>
            <a:schemeClr val="bg2"/>
          </a:solidFill>
          <a:ln w="12700">
            <a:solidFill>
              <a:schemeClr val="bg1"/>
            </a:solidFill>
          </a:ln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AB479A2-FCA9-32EF-2379-296F6A9255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9729" y="4594860"/>
            <a:ext cx="5144357" cy="438912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Caption text caption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2034BB6-76CB-4998-4CF3-6EF7659E76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257545" y="4567818"/>
            <a:ext cx="5144357" cy="438912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Caption text caption text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D42BF3-03BF-9CC5-4171-B268299E1E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1613" y="9162288"/>
            <a:ext cx="5144357" cy="438912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Caption text caption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D082FC7-5B1F-5CCF-21C1-B4EDA53691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3" y="9162288"/>
            <a:ext cx="5144357" cy="438912"/>
          </a:xfr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Caption text caption text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C8C5C62-AD68-0A5C-9E74-DF925800EB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52389" y="9135246"/>
            <a:ext cx="5144357" cy="438912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Caption text caption text</a:t>
            </a:r>
          </a:p>
        </p:txBody>
      </p:sp>
    </p:spTree>
    <p:extLst>
      <p:ext uri="{BB962C8B-B14F-4D97-AF65-F5344CB8AC3E}">
        <p14:creationId xmlns:p14="http://schemas.microsoft.com/office/powerpoint/2010/main" val="763624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>
            <a:extLst>
              <a:ext uri="{FF2B5EF4-FFF2-40B4-BE49-F238E27FC236}">
                <a16:creationId xmlns:a16="http://schemas.microsoft.com/office/drawing/2014/main" id="{DFF25CF0-84FB-D9F1-2951-3C4DF2C612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351F93AF-3032-4498-644E-DBED90AF2A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05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A666FEA-A639-CA73-82E7-9F13C6A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3551238"/>
            <a:ext cx="12082462" cy="2998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0422112E-AB2A-9B02-F390-2995E4FB4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5375"/>
            <a:ext cx="16459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13DA1242-3898-D51A-737B-AEB5D44CF114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6218238" y="9566275"/>
            <a:ext cx="5851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872856A-851E-4466-91A6-DCD67529A440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410CE057-AACB-4ED1-B41C-C7791B3200EE}" type="datetimeFigureOut">
              <a:rPr lang="en-US" altLang="en-US"/>
              <a:pPr/>
              <a:t>9/9/2026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A4559CC9-FD2F-57DA-2204-2C8F15335B5D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B5A6E5EC-A701-4EE7-8112-456548DE2B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5" r:id="rId2"/>
    <p:sldLayoutId id="2147483659" r:id="rId3"/>
    <p:sldLayoutId id="2147483650" r:id="rId4"/>
    <p:sldLayoutId id="2147483652" r:id="rId5"/>
    <p:sldLayoutId id="2147483664" r:id="rId6"/>
    <p:sldLayoutId id="2147483656" r:id="rId7"/>
    <p:sldLayoutId id="2147483660" r:id="rId8"/>
    <p:sldLayoutId id="2147483657" r:id="rId9"/>
    <p:sldLayoutId id="2147483661" r:id="rId10"/>
    <p:sldLayoutId id="2147483663" r:id="rId11"/>
    <p:sldLayoutId id="2147483655" r:id="rId12"/>
    <p:sldLayoutId id="2147483662" r:id="rId13"/>
    <p:sldLayoutId id="2147483666" r:id="rId14"/>
    <p:sldLayoutId id="2147483653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microsoft.com/office/2018/10/relationships/comments" Target="../comments/modernComment_11B_F0F7389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201E75F-A460-33AB-A8F3-58FA00EE4FAE}"/>
              </a:ext>
            </a:extLst>
          </p:cNvPr>
          <p:cNvSpPr txBox="1">
            <a:spLocks/>
          </p:cNvSpPr>
          <p:nvPr/>
        </p:nvSpPr>
        <p:spPr>
          <a:xfrm>
            <a:off x="-304800" y="1685108"/>
            <a:ext cx="14130338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8800" kern="0">
                <a:solidFill>
                  <a:srgbClr val="002060"/>
                </a:solidFill>
                <a:latin typeface="Arial Nova" panose="020B0504020202020204" pitchFamily="34" charset="0"/>
              </a:rPr>
              <a:t>Beyond the Curves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02542E-5A70-B3D3-7A34-62F0802A17B3}"/>
              </a:ext>
            </a:extLst>
          </p:cNvPr>
          <p:cNvSpPr txBox="1">
            <a:spLocks/>
          </p:cNvSpPr>
          <p:nvPr/>
        </p:nvSpPr>
        <p:spPr>
          <a:xfrm>
            <a:off x="-533400" y="4420474"/>
            <a:ext cx="14130338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000" kern="0">
                <a:solidFill>
                  <a:srgbClr val="002060"/>
                </a:solidFill>
                <a:latin typeface="Arial Nova" panose="020B0504020202020204" pitchFamily="34" charset="0"/>
              </a:rPr>
              <a:t>September 10, 2026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ABA736-409D-66B9-3870-D3BD50826D43}"/>
              </a:ext>
            </a:extLst>
          </p:cNvPr>
          <p:cNvSpPr txBox="1">
            <a:spLocks/>
          </p:cNvSpPr>
          <p:nvPr/>
        </p:nvSpPr>
        <p:spPr>
          <a:xfrm>
            <a:off x="-304800" y="3426397"/>
            <a:ext cx="1413033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rgbClr val="002060"/>
                </a:solidFill>
                <a:latin typeface="Arial Nova" panose="020B0504020202020204" pitchFamily="34" charset="0"/>
              </a:rPr>
              <a:t>Improving Roadway Departure Safety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440D25-9934-B261-9E7D-A7514C914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8588001"/>
            <a:ext cx="2575406" cy="8498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E9E3A3-BE23-04DC-571E-D8B26E52E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97" y="8610536"/>
            <a:ext cx="3219260" cy="804815"/>
          </a:xfrm>
          <a:prstGeom prst="rect">
            <a:avLst/>
          </a:prstGeom>
        </p:spPr>
      </p:pic>
      <p:pic>
        <p:nvPicPr>
          <p:cNvPr id="15" name="Picture 14" descr="https://transportation.ky.gov/Documents/KYTC-Brand-TK-Full-Color-1000x568px.png">
            <a:extLst>
              <a:ext uri="{FF2B5EF4-FFF2-40B4-BE49-F238E27FC236}">
                <a16:creationId xmlns:a16="http://schemas.microsoft.com/office/drawing/2014/main" id="{5C1E8221-CBF6-518A-B4BC-E7248AA5D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591300"/>
            <a:ext cx="2833854" cy="1609629"/>
          </a:xfrm>
          <a:prstGeom prst="rect">
            <a:avLst/>
          </a:prstGeom>
        </p:spPr>
      </p:pic>
      <p:pic>
        <p:nvPicPr>
          <p:cNvPr id="17" name="Picture 16" descr="https://datamart.kytc.ky.gov/images/Kairborne.png">
            <a:extLst>
              <a:ext uri="{FF2B5EF4-FFF2-40B4-BE49-F238E27FC236}">
                <a16:creationId xmlns:a16="http://schemas.microsoft.com/office/drawing/2014/main" id="{56D0AED0-D2CD-A310-51A2-EA7BAD43F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5475" y="6591300"/>
            <a:ext cx="1618056" cy="160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4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20E8F833-6981-9CD0-DC86-6C37EB23C21A}"/>
              </a:ext>
            </a:extLst>
          </p:cNvPr>
          <p:cNvGrpSpPr/>
          <p:nvPr/>
        </p:nvGrpSpPr>
        <p:grpSpPr>
          <a:xfrm>
            <a:off x="6553200" y="3619500"/>
            <a:ext cx="3616396" cy="4126886"/>
            <a:chOff x="6436466" y="4000500"/>
            <a:chExt cx="3616396" cy="4126886"/>
          </a:xfrm>
        </p:grpSpPr>
        <p:sp>
          <p:nvSpPr>
            <p:cNvPr id="3" name="Text Placeholder 6">
              <a:extLst>
                <a:ext uri="{FF2B5EF4-FFF2-40B4-BE49-F238E27FC236}">
                  <a16:creationId xmlns:a16="http://schemas.microsoft.com/office/drawing/2014/main" id="{6A03B18F-539C-A055-BBE1-883C4FE5949F}"/>
                </a:ext>
              </a:extLst>
            </p:cNvPr>
            <p:cNvSpPr txBox="1">
              <a:spLocks/>
            </p:cNvSpPr>
            <p:nvPr/>
          </p:nvSpPr>
          <p:spPr>
            <a:xfrm>
              <a:off x="6436466" y="7528178"/>
              <a:ext cx="3616396" cy="59920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200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40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600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kern="0">
                  <a:solidFill>
                    <a:srgbClr val="002060"/>
                  </a:solidFill>
                  <a:latin typeface="Arial Nova" panose="020B0504020202020204" pitchFamily="34" charset="0"/>
                </a:rPr>
                <a:t>Kevin McKeel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25FAB35-82F3-C4CF-EE18-D156316CD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6821" t="8166" r="13048" b="46380"/>
            <a:stretch>
              <a:fillRect/>
            </a:stretch>
          </p:blipFill>
          <p:spPr>
            <a:xfrm>
              <a:off x="6598697" y="4000500"/>
              <a:ext cx="3291934" cy="3200400"/>
            </a:xfrm>
            <a:prstGeom prst="ellipse">
              <a:avLst/>
            </a:prstGeom>
            <a:ln w="76200">
              <a:solidFill>
                <a:srgbClr val="4699F2"/>
              </a:solidFill>
            </a:ln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892FEE-6689-1A26-6940-8BAC5433B180}"/>
              </a:ext>
            </a:extLst>
          </p:cNvPr>
          <p:cNvGrpSpPr/>
          <p:nvPr/>
        </p:nvGrpSpPr>
        <p:grpSpPr>
          <a:xfrm>
            <a:off x="1519083" y="3619500"/>
            <a:ext cx="3616396" cy="4211814"/>
            <a:chOff x="1397587" y="4000500"/>
            <a:chExt cx="3616396" cy="42118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97A94C-F03B-BCB5-6490-BDE5F4ACC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204" t="7199" r="2204" b="14988"/>
            <a:stretch>
              <a:fillRect/>
            </a:stretch>
          </p:blipFill>
          <p:spPr>
            <a:xfrm>
              <a:off x="1559820" y="4000500"/>
              <a:ext cx="3291934" cy="3200400"/>
            </a:xfrm>
            <a:prstGeom prst="ellipse">
              <a:avLst/>
            </a:prstGeom>
            <a:ln w="76200">
              <a:solidFill>
                <a:srgbClr val="4699F2"/>
              </a:solidFill>
            </a:ln>
          </p:spPr>
        </p:pic>
        <p:sp>
          <p:nvSpPr>
            <p:cNvPr id="15" name="Text Placeholder 6">
              <a:extLst>
                <a:ext uri="{FF2B5EF4-FFF2-40B4-BE49-F238E27FC236}">
                  <a16:creationId xmlns:a16="http://schemas.microsoft.com/office/drawing/2014/main" id="{02F9560F-1ADA-1878-2DD8-6FE35E05536A}"/>
                </a:ext>
              </a:extLst>
            </p:cNvPr>
            <p:cNvSpPr txBox="1">
              <a:spLocks/>
            </p:cNvSpPr>
            <p:nvPr/>
          </p:nvSpPr>
          <p:spPr>
            <a:xfrm>
              <a:off x="1397587" y="7608810"/>
              <a:ext cx="3616396" cy="60350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200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40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600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kern="0">
                  <a:solidFill>
                    <a:srgbClr val="002060"/>
                  </a:solidFill>
                  <a:latin typeface="Arial Nova" panose="020B0504020202020204" pitchFamily="34" charset="0"/>
                </a:rPr>
                <a:t>Diana Mitchen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EABDE0-C18D-7323-B654-573CFAC3B7A4}"/>
              </a:ext>
            </a:extLst>
          </p:cNvPr>
          <p:cNvGrpSpPr/>
          <p:nvPr/>
        </p:nvGrpSpPr>
        <p:grpSpPr>
          <a:xfrm>
            <a:off x="11587315" y="3619500"/>
            <a:ext cx="3616396" cy="4211814"/>
            <a:chOff x="11465819" y="4067972"/>
            <a:chExt cx="3616396" cy="42118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2EC070F-086A-AC49-65A0-7A1993BC8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" t="-736" r="-2063" b="3516"/>
            <a:stretch>
              <a:fillRect/>
            </a:stretch>
          </p:blipFill>
          <p:spPr>
            <a:xfrm>
              <a:off x="11628050" y="4067972"/>
              <a:ext cx="3291934" cy="3200400"/>
            </a:xfrm>
            <a:prstGeom prst="ellipse">
              <a:avLst/>
            </a:prstGeom>
            <a:ln w="76200">
              <a:solidFill>
                <a:srgbClr val="4699F2"/>
              </a:solidFill>
            </a:ln>
          </p:spPr>
        </p:pic>
        <p:sp>
          <p:nvSpPr>
            <p:cNvPr id="17" name="Text Placeholder 6">
              <a:extLst>
                <a:ext uri="{FF2B5EF4-FFF2-40B4-BE49-F238E27FC236}">
                  <a16:creationId xmlns:a16="http://schemas.microsoft.com/office/drawing/2014/main" id="{49E03F07-18BF-9DBD-9B43-39DCB4A7A442}"/>
                </a:ext>
              </a:extLst>
            </p:cNvPr>
            <p:cNvSpPr txBox="1">
              <a:spLocks/>
            </p:cNvSpPr>
            <p:nvPr/>
          </p:nvSpPr>
          <p:spPr>
            <a:xfrm>
              <a:off x="11465819" y="7680578"/>
              <a:ext cx="3616396" cy="599208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1" fontAlgn="base" hangingPunct="1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eaLnBrk="1" hangingPunct="1">
                <a:defRPr>
                  <a:latin typeface="+mn-lt"/>
                  <a:ea typeface="+mn-ea"/>
                  <a:cs typeface="+mn-cs"/>
                </a:defRPr>
              </a:lvl6pPr>
              <a:lvl7pPr marL="2743200" eaLnBrk="1" hangingPunct="1">
                <a:defRPr>
                  <a:latin typeface="+mn-lt"/>
                  <a:ea typeface="+mn-ea"/>
                  <a:cs typeface="+mn-cs"/>
                </a:defRPr>
              </a:lvl7pPr>
              <a:lvl8pPr marL="3200400" eaLnBrk="1" hangingPunct="1">
                <a:defRPr>
                  <a:latin typeface="+mn-lt"/>
                  <a:ea typeface="+mn-ea"/>
                  <a:cs typeface="+mn-cs"/>
                </a:defRPr>
              </a:lvl8pPr>
              <a:lvl9pPr marL="3657600" eaLnBrk="1" hangingPunct="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kern="0">
                  <a:solidFill>
                    <a:srgbClr val="002060"/>
                  </a:solidFill>
                  <a:latin typeface="Arial Nova" panose="020B0504020202020204" pitchFamily="34" charset="0"/>
                </a:rPr>
                <a:t>Mike Yeager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255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255AFC8-3003-674D-E7CE-6AC7817CD1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786605"/>
              </p:ext>
            </p:extLst>
          </p:nvPr>
        </p:nvGraphicFramePr>
        <p:xfrm>
          <a:off x="0" y="0"/>
          <a:ext cx="18288000" cy="1028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99F73A4-EA38-A4E0-EC45-EB149B30B8FC}"/>
              </a:ext>
            </a:extLst>
          </p:cNvPr>
          <p:cNvSpPr/>
          <p:nvPr/>
        </p:nvSpPr>
        <p:spPr>
          <a:xfrm>
            <a:off x="14401800" y="5905500"/>
            <a:ext cx="3581400" cy="2057400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latin typeface="Arial Nova" panose="020B0504020202020204" pitchFamily="34" charset="0"/>
              </a:rPr>
              <a:t>62%</a:t>
            </a:r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  <a:t> of </a:t>
            </a:r>
            <a:b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</a:br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  <a:t>Traffic Deaths</a:t>
            </a:r>
          </a:p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  <a:t>2019 – 2023</a:t>
            </a:r>
          </a:p>
        </p:txBody>
      </p:sp>
    </p:spTree>
    <p:extLst>
      <p:ext uri="{BB962C8B-B14F-4D97-AF65-F5344CB8AC3E}">
        <p14:creationId xmlns:p14="http://schemas.microsoft.com/office/powerpoint/2010/main" val="173140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" animBg="0"/>
        </p:bldSub>
      </p:bldGraphic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98F7F-B18B-E05B-E9D4-38F9BCE78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B3EBB0-215D-994D-751F-D766F7FA7367}"/>
              </a:ext>
            </a:extLst>
          </p:cNvPr>
          <p:cNvSpPr txBox="1">
            <a:spLocks/>
          </p:cNvSpPr>
          <p:nvPr/>
        </p:nvSpPr>
        <p:spPr>
          <a:xfrm>
            <a:off x="2078831" y="342900"/>
            <a:ext cx="14130338" cy="111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kern="0">
                <a:solidFill>
                  <a:srgbClr val="002060"/>
                </a:solidFill>
                <a:latin typeface="Arial Nova" panose="020B0504020202020204" pitchFamily="34" charset="0"/>
              </a:rPr>
              <a:t>HSIP Initiatives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30038-97A5-91F0-4893-EAE016736ADD}"/>
              </a:ext>
            </a:extLst>
          </p:cNvPr>
          <p:cNvSpPr txBox="1"/>
          <p:nvPr/>
        </p:nvSpPr>
        <p:spPr>
          <a:xfrm>
            <a:off x="3733800" y="2604343"/>
            <a:ext cx="10820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/>
              <a:t>Roadway Departure Corridors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/>
              <a:t>Pavement Markers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/>
              <a:t>Cable Median Barrier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/>
              <a:t>Pavement Friction Data Collection &amp; Treatments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/>
              <a:t>Local Road Safety Plans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7079309-B173-FE3B-4EA0-84BE78828E10}"/>
              </a:ext>
            </a:extLst>
          </p:cNvPr>
          <p:cNvSpPr/>
          <p:nvPr/>
        </p:nvSpPr>
        <p:spPr>
          <a:xfrm>
            <a:off x="3581400" y="2400300"/>
            <a:ext cx="7162800" cy="11156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7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158F6-B91B-E736-3FC6-D2762DD7B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5214D6-AB8B-8C2A-F8D2-10016C1DD074}"/>
              </a:ext>
            </a:extLst>
          </p:cNvPr>
          <p:cNvSpPr txBox="1">
            <a:spLocks/>
          </p:cNvSpPr>
          <p:nvPr/>
        </p:nvSpPr>
        <p:spPr>
          <a:xfrm>
            <a:off x="2362200" y="342900"/>
            <a:ext cx="14130338" cy="111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kern="0">
                <a:solidFill>
                  <a:srgbClr val="002060"/>
                </a:solidFill>
                <a:latin typeface="Arial Nova" panose="020B0504020202020204" pitchFamily="34" charset="0"/>
              </a:rPr>
              <a:t>RD Corridor Process</a:t>
            </a:r>
          </a:p>
        </p:txBody>
      </p:sp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8C05820F-BE01-73ED-A148-FC00A4214B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8211706"/>
              </p:ext>
            </p:extLst>
          </p:nvPr>
        </p:nvGraphicFramePr>
        <p:xfrm>
          <a:off x="1600200" y="2095500"/>
          <a:ext cx="16383000" cy="739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853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3EE5E2D6-94C2-405E-8037-273BA777F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graphicEl>
                                              <a:dgm id="{3EE5E2D6-94C2-405E-8037-273BA777FB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BA48095D-3467-48F2-8146-6734D7AF4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graphicEl>
                                              <a:dgm id="{BA48095D-3467-48F2-8146-6734D7AF4A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DEE647A3-4BE8-43F5-97A3-5A9BDD391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>
                                            <p:graphicEl>
                                              <a:dgm id="{DEE647A3-4BE8-43F5-97A3-5A9BDD3917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AA490291-E025-42C6-AFEF-7A2F3EA239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>
                                            <p:graphicEl>
                                              <a:dgm id="{AA490291-E025-42C6-AFEF-7A2F3EA239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3C8687D1-6717-496E-A599-125356D5CD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">
                                            <p:graphicEl>
                                              <a:dgm id="{3C8687D1-6717-496E-A599-125356D5CD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E6971AFB-5B56-47F6-918D-93E4B17C4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9">
                                            <p:graphicEl>
                                              <a:dgm id="{E6971AFB-5B56-47F6-918D-93E4B17C43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4051D988-8E9E-45A8-8B7C-3C99E7AB3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>
                                            <p:graphicEl>
                                              <a:dgm id="{4051D988-8E9E-45A8-8B7C-3C99E7AB36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ECDBE9AE-1F60-4F37-B4DD-28A3B147A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>
                                            <p:graphicEl>
                                              <a:dgm id="{ECDBE9AE-1F60-4F37-B4DD-28A3B147A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dgm id="{A8D1EB3F-FEF7-4924-BEB7-4115565E6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9">
                                            <p:graphicEl>
                                              <a:dgm id="{A8D1EB3F-FEF7-4924-BEB7-4115565E64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8D2CC5-3E2F-4965-4CE3-D91EA828F31C}"/>
              </a:ext>
            </a:extLst>
          </p:cNvPr>
          <p:cNvSpPr txBox="1">
            <a:spLocks/>
          </p:cNvSpPr>
          <p:nvPr/>
        </p:nvSpPr>
        <p:spPr>
          <a:xfrm>
            <a:off x="1838690" y="349127"/>
            <a:ext cx="16548954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6600" kern="0">
                <a:solidFill>
                  <a:srgbClr val="00206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How does a Severe RD Crash Occur?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319785F-205B-A871-9C85-CE46837738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644363"/>
              </p:ext>
            </p:extLst>
          </p:nvPr>
        </p:nvGraphicFramePr>
        <p:xfrm>
          <a:off x="3047999" y="2344615"/>
          <a:ext cx="14130337" cy="6862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CF0B45E-EEC0-066A-B236-B0E1DE3A1B79}"/>
              </a:ext>
            </a:extLst>
          </p:cNvPr>
          <p:cNvSpPr/>
          <p:nvPr/>
        </p:nvSpPr>
        <p:spPr>
          <a:xfrm>
            <a:off x="5262832" y="4096878"/>
            <a:ext cx="2973166" cy="2378533"/>
          </a:xfrm>
          <a:custGeom>
            <a:avLst/>
            <a:gdLst>
              <a:gd name="csX0" fmla="*/ 0 w 2973166"/>
              <a:gd name="csY0" fmla="*/ 237853 h 2378533"/>
              <a:gd name="csX1" fmla="*/ 237853 w 2973166"/>
              <a:gd name="csY1" fmla="*/ 0 h 2378533"/>
              <a:gd name="csX2" fmla="*/ 2735313 w 2973166"/>
              <a:gd name="csY2" fmla="*/ 0 h 2378533"/>
              <a:gd name="csX3" fmla="*/ 2973166 w 2973166"/>
              <a:gd name="csY3" fmla="*/ 237853 h 2378533"/>
              <a:gd name="csX4" fmla="*/ 2973166 w 2973166"/>
              <a:gd name="csY4" fmla="*/ 2140680 h 2378533"/>
              <a:gd name="csX5" fmla="*/ 2735313 w 2973166"/>
              <a:gd name="csY5" fmla="*/ 2378533 h 2378533"/>
              <a:gd name="csX6" fmla="*/ 237853 w 2973166"/>
              <a:gd name="csY6" fmla="*/ 2378533 h 2378533"/>
              <a:gd name="csX7" fmla="*/ 0 w 2973166"/>
              <a:gd name="csY7" fmla="*/ 2140680 h 2378533"/>
              <a:gd name="csX8" fmla="*/ 0 w 2973166"/>
              <a:gd name="csY8" fmla="*/ 237853 h 23785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973166" h="2378533">
                <a:moveTo>
                  <a:pt x="0" y="237853"/>
                </a:moveTo>
                <a:cubicBezTo>
                  <a:pt x="0" y="106490"/>
                  <a:pt x="106490" y="0"/>
                  <a:pt x="237853" y="0"/>
                </a:cubicBezTo>
                <a:lnTo>
                  <a:pt x="2735313" y="0"/>
                </a:lnTo>
                <a:cubicBezTo>
                  <a:pt x="2866676" y="0"/>
                  <a:pt x="2973166" y="106490"/>
                  <a:pt x="2973166" y="237853"/>
                </a:cubicBezTo>
                <a:lnTo>
                  <a:pt x="2973166" y="2140680"/>
                </a:lnTo>
                <a:cubicBezTo>
                  <a:pt x="2973166" y="2272043"/>
                  <a:pt x="2866676" y="2378533"/>
                  <a:pt x="2735313" y="2378533"/>
                </a:cubicBezTo>
                <a:lnTo>
                  <a:pt x="237853" y="2378533"/>
                </a:lnTo>
                <a:cubicBezTo>
                  <a:pt x="106490" y="2378533"/>
                  <a:pt x="0" y="2272043"/>
                  <a:pt x="0" y="2140680"/>
                </a:cubicBezTo>
                <a:lnTo>
                  <a:pt x="0" y="237853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675" tIns="149675" rIns="149675" bIns="149675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200" kern="1200">
                <a:latin typeface="Arial Nova" panose="020B0504020202020204" pitchFamily="34" charset="0"/>
                <a:cs typeface="Arial" panose="020B0604020202020204" pitchFamily="34" charset="0"/>
              </a:rPr>
              <a:t>Vehicle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574775E-BE9F-426C-2E22-F2873C456EEB}"/>
              </a:ext>
            </a:extLst>
          </p:cNvPr>
          <p:cNvSpPr/>
          <p:nvPr/>
        </p:nvSpPr>
        <p:spPr>
          <a:xfrm>
            <a:off x="8626584" y="2345820"/>
            <a:ext cx="2973166" cy="2378533"/>
          </a:xfrm>
          <a:custGeom>
            <a:avLst/>
            <a:gdLst>
              <a:gd name="csX0" fmla="*/ 0 w 2973166"/>
              <a:gd name="csY0" fmla="*/ 237853 h 2378533"/>
              <a:gd name="csX1" fmla="*/ 237853 w 2973166"/>
              <a:gd name="csY1" fmla="*/ 0 h 2378533"/>
              <a:gd name="csX2" fmla="*/ 2735313 w 2973166"/>
              <a:gd name="csY2" fmla="*/ 0 h 2378533"/>
              <a:gd name="csX3" fmla="*/ 2973166 w 2973166"/>
              <a:gd name="csY3" fmla="*/ 237853 h 2378533"/>
              <a:gd name="csX4" fmla="*/ 2973166 w 2973166"/>
              <a:gd name="csY4" fmla="*/ 2140680 h 2378533"/>
              <a:gd name="csX5" fmla="*/ 2735313 w 2973166"/>
              <a:gd name="csY5" fmla="*/ 2378533 h 2378533"/>
              <a:gd name="csX6" fmla="*/ 237853 w 2973166"/>
              <a:gd name="csY6" fmla="*/ 2378533 h 2378533"/>
              <a:gd name="csX7" fmla="*/ 0 w 2973166"/>
              <a:gd name="csY7" fmla="*/ 2140680 h 2378533"/>
              <a:gd name="csX8" fmla="*/ 0 w 2973166"/>
              <a:gd name="csY8" fmla="*/ 237853 h 23785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973166" h="2378533">
                <a:moveTo>
                  <a:pt x="0" y="237853"/>
                </a:moveTo>
                <a:cubicBezTo>
                  <a:pt x="0" y="106490"/>
                  <a:pt x="106490" y="0"/>
                  <a:pt x="237853" y="0"/>
                </a:cubicBezTo>
                <a:lnTo>
                  <a:pt x="2735313" y="0"/>
                </a:lnTo>
                <a:cubicBezTo>
                  <a:pt x="2866676" y="0"/>
                  <a:pt x="2973166" y="106490"/>
                  <a:pt x="2973166" y="237853"/>
                </a:cubicBezTo>
                <a:lnTo>
                  <a:pt x="2973166" y="2140680"/>
                </a:lnTo>
                <a:cubicBezTo>
                  <a:pt x="2973166" y="2272043"/>
                  <a:pt x="2866676" y="2378533"/>
                  <a:pt x="2735313" y="2378533"/>
                </a:cubicBezTo>
                <a:lnTo>
                  <a:pt x="237853" y="2378533"/>
                </a:lnTo>
                <a:cubicBezTo>
                  <a:pt x="106490" y="2378533"/>
                  <a:pt x="0" y="2272043"/>
                  <a:pt x="0" y="2140680"/>
                </a:cubicBezTo>
                <a:lnTo>
                  <a:pt x="0" y="237853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675" tIns="149675" rIns="149675" bIns="149675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200" kern="1200">
                <a:latin typeface="Arial Nova" panose="020B0504020202020204" pitchFamily="34" charset="0"/>
                <a:cs typeface="Arial" panose="020B0604020202020204" pitchFamily="34" charset="0"/>
              </a:rPr>
              <a:t>Leaving the Lane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E342A7E-B279-09A0-8C42-B2B54B0CFB55}"/>
              </a:ext>
            </a:extLst>
          </p:cNvPr>
          <p:cNvSpPr/>
          <p:nvPr/>
        </p:nvSpPr>
        <p:spPr>
          <a:xfrm>
            <a:off x="11990335" y="4096878"/>
            <a:ext cx="3249666" cy="2378533"/>
          </a:xfrm>
          <a:custGeom>
            <a:avLst/>
            <a:gdLst>
              <a:gd name="csX0" fmla="*/ 0 w 2973166"/>
              <a:gd name="csY0" fmla="*/ 237853 h 2378533"/>
              <a:gd name="csX1" fmla="*/ 237853 w 2973166"/>
              <a:gd name="csY1" fmla="*/ 0 h 2378533"/>
              <a:gd name="csX2" fmla="*/ 2735313 w 2973166"/>
              <a:gd name="csY2" fmla="*/ 0 h 2378533"/>
              <a:gd name="csX3" fmla="*/ 2973166 w 2973166"/>
              <a:gd name="csY3" fmla="*/ 237853 h 2378533"/>
              <a:gd name="csX4" fmla="*/ 2973166 w 2973166"/>
              <a:gd name="csY4" fmla="*/ 2140680 h 2378533"/>
              <a:gd name="csX5" fmla="*/ 2735313 w 2973166"/>
              <a:gd name="csY5" fmla="*/ 2378533 h 2378533"/>
              <a:gd name="csX6" fmla="*/ 237853 w 2973166"/>
              <a:gd name="csY6" fmla="*/ 2378533 h 2378533"/>
              <a:gd name="csX7" fmla="*/ 0 w 2973166"/>
              <a:gd name="csY7" fmla="*/ 2140680 h 2378533"/>
              <a:gd name="csX8" fmla="*/ 0 w 2973166"/>
              <a:gd name="csY8" fmla="*/ 237853 h 23785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973166" h="2378533">
                <a:moveTo>
                  <a:pt x="0" y="237853"/>
                </a:moveTo>
                <a:cubicBezTo>
                  <a:pt x="0" y="106490"/>
                  <a:pt x="106490" y="0"/>
                  <a:pt x="237853" y="0"/>
                </a:cubicBezTo>
                <a:lnTo>
                  <a:pt x="2735313" y="0"/>
                </a:lnTo>
                <a:cubicBezTo>
                  <a:pt x="2866676" y="0"/>
                  <a:pt x="2973166" y="106490"/>
                  <a:pt x="2973166" y="237853"/>
                </a:cubicBezTo>
                <a:lnTo>
                  <a:pt x="2973166" y="2140680"/>
                </a:lnTo>
                <a:cubicBezTo>
                  <a:pt x="2973166" y="2272043"/>
                  <a:pt x="2866676" y="2378533"/>
                  <a:pt x="2735313" y="2378533"/>
                </a:cubicBezTo>
                <a:lnTo>
                  <a:pt x="237853" y="2378533"/>
                </a:lnTo>
                <a:cubicBezTo>
                  <a:pt x="106490" y="2378533"/>
                  <a:pt x="0" y="2272043"/>
                  <a:pt x="0" y="2140680"/>
                </a:cubicBezTo>
                <a:lnTo>
                  <a:pt x="0" y="237853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675" tIns="149675" rIns="149675" bIns="149675" numCol="1" spcCol="1270" anchor="ctr" anchorCtr="0">
            <a:noAutofit/>
          </a:bodyPr>
          <a:lstStyle/>
          <a:p>
            <a:pPr marL="0" lvl="0" indent="0"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200" kern="1200">
                <a:latin typeface="Arial Nova" panose="020B0504020202020204" pitchFamily="34" charset="0"/>
                <a:cs typeface="Arial" panose="020B0604020202020204" pitchFamily="34" charset="0"/>
              </a:rPr>
              <a:t>Unforgiving Roadside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7712A0F-8EA1-DF4C-E6B6-79133C707553}"/>
              </a:ext>
            </a:extLst>
          </p:cNvPr>
          <p:cNvSpPr/>
          <p:nvPr/>
        </p:nvSpPr>
        <p:spPr>
          <a:xfrm>
            <a:off x="7934922" y="1742394"/>
            <a:ext cx="1383323" cy="1242646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24CEA641-D36F-91B0-9E84-1661C19FE7BB}"/>
              </a:ext>
            </a:extLst>
          </p:cNvPr>
          <p:cNvSpPr/>
          <p:nvPr/>
        </p:nvSpPr>
        <p:spPr>
          <a:xfrm>
            <a:off x="14019380" y="3475555"/>
            <a:ext cx="1383323" cy="1242646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BE9D693-177C-8A07-06E5-71EDA01C8774}"/>
              </a:ext>
            </a:extLst>
          </p:cNvPr>
          <p:cNvSpPr/>
          <p:nvPr/>
        </p:nvSpPr>
        <p:spPr>
          <a:xfrm rot="20989600">
            <a:off x="850352" y="2302834"/>
            <a:ext cx="594360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What can we Impact?</a:t>
            </a:r>
          </a:p>
        </p:txBody>
      </p:sp>
    </p:spTree>
    <p:extLst>
      <p:ext uri="{BB962C8B-B14F-4D97-AF65-F5344CB8AC3E}">
        <p14:creationId xmlns:p14="http://schemas.microsoft.com/office/powerpoint/2010/main" val="35961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D237EB-7C63-41D9-A4D0-266F4140A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21D237EB-7C63-41D9-A4D0-266F4140A2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3562DA-04A0-44C3-A540-0E8374642D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543562DA-04A0-44C3-A540-0E8374642D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16A6E1-1715-4A88-973E-0FF26E56E4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7316A6E1-1715-4A88-973E-0FF26E56E4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E58CE8-16B3-48AD-88B7-112D3C3A4B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3CE58CE8-16B3-48AD-88B7-112D3C3A4B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787C78-2990-4240-8279-C85E14D31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0787C78-2990-4240-8279-C85E14D310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028362-0EC6-4490-9C2F-3B568A575A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44028362-0EC6-4490-9C2F-3B568A575A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  <p:bldP spid="7" grpId="0" animBg="1"/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379F-CA88-943C-3B06-A11836C3E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3EDFD78-80D0-C00E-091F-830FC6FD0FE5}"/>
              </a:ext>
            </a:extLst>
          </p:cNvPr>
          <p:cNvSpPr txBox="1">
            <a:spLocks/>
          </p:cNvSpPr>
          <p:nvPr/>
        </p:nvSpPr>
        <p:spPr>
          <a:xfrm>
            <a:off x="2362200" y="342900"/>
            <a:ext cx="1413033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kern="0">
                <a:solidFill>
                  <a:srgbClr val="002060"/>
                </a:solidFill>
                <a:latin typeface="Arial Nova" panose="020B0504020202020204" pitchFamily="34" charset="0"/>
              </a:rPr>
              <a:t>What improvements do we prioritize?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E85DEB5-38D0-93B2-A841-3CE040A7D77E}"/>
              </a:ext>
            </a:extLst>
          </p:cNvPr>
          <p:cNvSpPr/>
          <p:nvPr/>
        </p:nvSpPr>
        <p:spPr>
          <a:xfrm>
            <a:off x="1801957" y="3579642"/>
            <a:ext cx="7447817" cy="2776024"/>
          </a:xfrm>
          <a:custGeom>
            <a:avLst/>
            <a:gdLst>
              <a:gd name="csX0" fmla="*/ 0 w 7447817"/>
              <a:gd name="csY0" fmla="*/ 462680 h 2776024"/>
              <a:gd name="csX1" fmla="*/ 462680 w 7447817"/>
              <a:gd name="csY1" fmla="*/ 0 h 2776024"/>
              <a:gd name="csX2" fmla="*/ 6985137 w 7447817"/>
              <a:gd name="csY2" fmla="*/ 0 h 2776024"/>
              <a:gd name="csX3" fmla="*/ 7447817 w 7447817"/>
              <a:gd name="csY3" fmla="*/ 462680 h 2776024"/>
              <a:gd name="csX4" fmla="*/ 7447817 w 7447817"/>
              <a:gd name="csY4" fmla="*/ 2313344 h 2776024"/>
              <a:gd name="csX5" fmla="*/ 6985137 w 7447817"/>
              <a:gd name="csY5" fmla="*/ 2776024 h 2776024"/>
              <a:gd name="csX6" fmla="*/ 462680 w 7447817"/>
              <a:gd name="csY6" fmla="*/ 2776024 h 2776024"/>
              <a:gd name="csX7" fmla="*/ 0 w 7447817"/>
              <a:gd name="csY7" fmla="*/ 2313344 h 2776024"/>
              <a:gd name="csX8" fmla="*/ 0 w 7447817"/>
              <a:gd name="csY8" fmla="*/ 462680 h 2776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447817" h="2776024">
                <a:moveTo>
                  <a:pt x="0" y="462680"/>
                </a:moveTo>
                <a:cubicBezTo>
                  <a:pt x="0" y="207149"/>
                  <a:pt x="207149" y="0"/>
                  <a:pt x="462680" y="0"/>
                </a:cubicBezTo>
                <a:lnTo>
                  <a:pt x="6985137" y="0"/>
                </a:lnTo>
                <a:cubicBezTo>
                  <a:pt x="7240668" y="0"/>
                  <a:pt x="7447817" y="207149"/>
                  <a:pt x="7447817" y="462680"/>
                </a:cubicBezTo>
                <a:lnTo>
                  <a:pt x="7447817" y="2313344"/>
                </a:lnTo>
                <a:cubicBezTo>
                  <a:pt x="7447817" y="2568875"/>
                  <a:pt x="7240668" y="2776024"/>
                  <a:pt x="6985137" y="2776024"/>
                </a:cubicBezTo>
                <a:lnTo>
                  <a:pt x="462680" y="2776024"/>
                </a:lnTo>
                <a:cubicBezTo>
                  <a:pt x="207149" y="2776024"/>
                  <a:pt x="0" y="2568875"/>
                  <a:pt x="0" y="2313344"/>
                </a:cubicBezTo>
                <a:lnTo>
                  <a:pt x="0" y="46268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4114" tIns="364114" rIns="364114" bIns="364114" numCol="1" spcCol="1270" anchor="ctr" anchorCtr="0">
            <a:noAutofit/>
          </a:bodyPr>
          <a:lstStyle/>
          <a:p>
            <a:pPr marL="0" lv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0" kern="1200"/>
              <a:t>Keep Vehicles in their lane (on the road)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952886E-BBCA-D388-9F0E-0BFC99D35643}"/>
              </a:ext>
            </a:extLst>
          </p:cNvPr>
          <p:cNvSpPr/>
          <p:nvPr/>
        </p:nvSpPr>
        <p:spPr>
          <a:xfrm>
            <a:off x="9970210" y="3579642"/>
            <a:ext cx="7447817" cy="2776024"/>
          </a:xfrm>
          <a:custGeom>
            <a:avLst/>
            <a:gdLst>
              <a:gd name="csX0" fmla="*/ 0 w 7447817"/>
              <a:gd name="csY0" fmla="*/ 462680 h 2776024"/>
              <a:gd name="csX1" fmla="*/ 462680 w 7447817"/>
              <a:gd name="csY1" fmla="*/ 0 h 2776024"/>
              <a:gd name="csX2" fmla="*/ 6985137 w 7447817"/>
              <a:gd name="csY2" fmla="*/ 0 h 2776024"/>
              <a:gd name="csX3" fmla="*/ 7447817 w 7447817"/>
              <a:gd name="csY3" fmla="*/ 462680 h 2776024"/>
              <a:gd name="csX4" fmla="*/ 7447817 w 7447817"/>
              <a:gd name="csY4" fmla="*/ 2313344 h 2776024"/>
              <a:gd name="csX5" fmla="*/ 6985137 w 7447817"/>
              <a:gd name="csY5" fmla="*/ 2776024 h 2776024"/>
              <a:gd name="csX6" fmla="*/ 462680 w 7447817"/>
              <a:gd name="csY6" fmla="*/ 2776024 h 2776024"/>
              <a:gd name="csX7" fmla="*/ 0 w 7447817"/>
              <a:gd name="csY7" fmla="*/ 2313344 h 2776024"/>
              <a:gd name="csX8" fmla="*/ 0 w 7447817"/>
              <a:gd name="csY8" fmla="*/ 462680 h 2776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447817" h="2776024">
                <a:moveTo>
                  <a:pt x="0" y="462680"/>
                </a:moveTo>
                <a:cubicBezTo>
                  <a:pt x="0" y="207149"/>
                  <a:pt x="207149" y="0"/>
                  <a:pt x="462680" y="0"/>
                </a:cubicBezTo>
                <a:lnTo>
                  <a:pt x="6985137" y="0"/>
                </a:lnTo>
                <a:cubicBezTo>
                  <a:pt x="7240668" y="0"/>
                  <a:pt x="7447817" y="207149"/>
                  <a:pt x="7447817" y="462680"/>
                </a:cubicBezTo>
                <a:lnTo>
                  <a:pt x="7447817" y="2313344"/>
                </a:lnTo>
                <a:cubicBezTo>
                  <a:pt x="7447817" y="2568875"/>
                  <a:pt x="7240668" y="2776024"/>
                  <a:pt x="6985137" y="2776024"/>
                </a:cubicBezTo>
                <a:lnTo>
                  <a:pt x="462680" y="2776024"/>
                </a:lnTo>
                <a:cubicBezTo>
                  <a:pt x="207149" y="2776024"/>
                  <a:pt x="0" y="2568875"/>
                  <a:pt x="0" y="2313344"/>
                </a:cubicBezTo>
                <a:lnTo>
                  <a:pt x="0" y="46268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4114" tIns="364114" rIns="364114" bIns="364114" numCol="1" spcCol="1270" anchor="ctr" anchorCtr="0">
            <a:noAutofit/>
          </a:bodyPr>
          <a:lstStyle/>
          <a:p>
            <a:pPr marL="0" lv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0" kern="1200"/>
              <a:t>Make Roadside more recoverable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9755D1-6CE4-3370-D7FD-C8D663DE7CA5}"/>
              </a:ext>
            </a:extLst>
          </p:cNvPr>
          <p:cNvSpPr/>
          <p:nvPr/>
        </p:nvSpPr>
        <p:spPr>
          <a:xfrm>
            <a:off x="8229600" y="7030177"/>
            <a:ext cx="2743200" cy="90986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Why?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4BAA11-5EEA-4F4C-F9F7-44CCB59987A5}"/>
              </a:ext>
            </a:extLst>
          </p:cNvPr>
          <p:cNvSpPr/>
          <p:nvPr/>
        </p:nvSpPr>
        <p:spPr>
          <a:xfrm>
            <a:off x="4009485" y="2455551"/>
            <a:ext cx="3032760" cy="82296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Arial Nova" panose="020B0504020202020204" pitchFamily="34" charset="0"/>
              </a:rPr>
              <a:t>Higher Priority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2A683A-2C9C-48E5-973A-CAA65066E6ED}"/>
              </a:ext>
            </a:extLst>
          </p:cNvPr>
          <p:cNvSpPr/>
          <p:nvPr/>
        </p:nvSpPr>
        <p:spPr>
          <a:xfrm>
            <a:off x="12177738" y="2455551"/>
            <a:ext cx="3032760" cy="82296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Arial Nova" panose="020B0504020202020204" pitchFamily="34" charset="0"/>
              </a:rPr>
              <a:t>Lower Priority</a:t>
            </a:r>
          </a:p>
        </p:txBody>
      </p:sp>
    </p:spTree>
    <p:extLst>
      <p:ext uri="{BB962C8B-B14F-4D97-AF65-F5344CB8AC3E}">
        <p14:creationId xmlns:p14="http://schemas.microsoft.com/office/powerpoint/2010/main" val="224090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 of Safe System approach partnership principles to traffic safety - safe roads, safe speeds, safe vehicles, safe people, ">
            <a:extLst>
              <a:ext uri="{FF2B5EF4-FFF2-40B4-BE49-F238E27FC236}">
                <a16:creationId xmlns:a16="http://schemas.microsoft.com/office/drawing/2014/main" id="{257EEB0D-A231-8EE2-9689-B99FFF891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63" y="304250"/>
            <a:ext cx="9023683" cy="9678499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4A043582-A238-6081-1C50-5FC12B63CECE}"/>
              </a:ext>
            </a:extLst>
          </p:cNvPr>
          <p:cNvSpPr/>
          <p:nvPr/>
        </p:nvSpPr>
        <p:spPr>
          <a:xfrm>
            <a:off x="13832802" y="3504856"/>
            <a:ext cx="1383323" cy="1242646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31F5B156-4F1D-E5BC-2188-1B44A74FED7C}"/>
              </a:ext>
            </a:extLst>
          </p:cNvPr>
          <p:cNvSpPr/>
          <p:nvPr/>
        </p:nvSpPr>
        <p:spPr>
          <a:xfrm>
            <a:off x="12821100" y="7975554"/>
            <a:ext cx="1383323" cy="1242646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77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ED14A-AA03-3834-06A9-2E0874878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F2EE156-8969-DE1A-E927-4D62431C9522}"/>
              </a:ext>
            </a:extLst>
          </p:cNvPr>
          <p:cNvSpPr txBox="1">
            <a:spLocks/>
          </p:cNvSpPr>
          <p:nvPr/>
        </p:nvSpPr>
        <p:spPr>
          <a:xfrm>
            <a:off x="2362200" y="342900"/>
            <a:ext cx="1413033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kern="0">
                <a:solidFill>
                  <a:srgbClr val="002060"/>
                </a:solidFill>
                <a:latin typeface="Arial Nova" panose="020B0504020202020204" pitchFamily="34" charset="0"/>
              </a:rPr>
              <a:t>What improvements do we prioritize?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87AC534-5FAD-F556-3DA1-A4EF6F4E5643}"/>
              </a:ext>
            </a:extLst>
          </p:cNvPr>
          <p:cNvSpPr/>
          <p:nvPr/>
        </p:nvSpPr>
        <p:spPr>
          <a:xfrm>
            <a:off x="1801957" y="3579642"/>
            <a:ext cx="7447817" cy="2776024"/>
          </a:xfrm>
          <a:custGeom>
            <a:avLst/>
            <a:gdLst>
              <a:gd name="csX0" fmla="*/ 0 w 7447817"/>
              <a:gd name="csY0" fmla="*/ 462680 h 2776024"/>
              <a:gd name="csX1" fmla="*/ 462680 w 7447817"/>
              <a:gd name="csY1" fmla="*/ 0 h 2776024"/>
              <a:gd name="csX2" fmla="*/ 6985137 w 7447817"/>
              <a:gd name="csY2" fmla="*/ 0 h 2776024"/>
              <a:gd name="csX3" fmla="*/ 7447817 w 7447817"/>
              <a:gd name="csY3" fmla="*/ 462680 h 2776024"/>
              <a:gd name="csX4" fmla="*/ 7447817 w 7447817"/>
              <a:gd name="csY4" fmla="*/ 2313344 h 2776024"/>
              <a:gd name="csX5" fmla="*/ 6985137 w 7447817"/>
              <a:gd name="csY5" fmla="*/ 2776024 h 2776024"/>
              <a:gd name="csX6" fmla="*/ 462680 w 7447817"/>
              <a:gd name="csY6" fmla="*/ 2776024 h 2776024"/>
              <a:gd name="csX7" fmla="*/ 0 w 7447817"/>
              <a:gd name="csY7" fmla="*/ 2313344 h 2776024"/>
              <a:gd name="csX8" fmla="*/ 0 w 7447817"/>
              <a:gd name="csY8" fmla="*/ 462680 h 2776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447817" h="2776024">
                <a:moveTo>
                  <a:pt x="0" y="462680"/>
                </a:moveTo>
                <a:cubicBezTo>
                  <a:pt x="0" y="207149"/>
                  <a:pt x="207149" y="0"/>
                  <a:pt x="462680" y="0"/>
                </a:cubicBezTo>
                <a:lnTo>
                  <a:pt x="6985137" y="0"/>
                </a:lnTo>
                <a:cubicBezTo>
                  <a:pt x="7240668" y="0"/>
                  <a:pt x="7447817" y="207149"/>
                  <a:pt x="7447817" y="462680"/>
                </a:cubicBezTo>
                <a:lnTo>
                  <a:pt x="7447817" y="2313344"/>
                </a:lnTo>
                <a:cubicBezTo>
                  <a:pt x="7447817" y="2568875"/>
                  <a:pt x="7240668" y="2776024"/>
                  <a:pt x="6985137" y="2776024"/>
                </a:cubicBezTo>
                <a:lnTo>
                  <a:pt x="462680" y="2776024"/>
                </a:lnTo>
                <a:cubicBezTo>
                  <a:pt x="207149" y="2776024"/>
                  <a:pt x="0" y="2568875"/>
                  <a:pt x="0" y="2313344"/>
                </a:cubicBezTo>
                <a:lnTo>
                  <a:pt x="0" y="46268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4114" tIns="364114" rIns="364114" bIns="364114" numCol="1" spcCol="1270" anchor="ctr" anchorCtr="0">
            <a:noAutofit/>
          </a:bodyPr>
          <a:lstStyle/>
          <a:p>
            <a:pPr marL="0" lv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0" kern="1200"/>
              <a:t>Keep Vehicles in their lane (on the road)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4F35DC5-F6A4-EC7F-D509-652F7E5BDF38}"/>
              </a:ext>
            </a:extLst>
          </p:cNvPr>
          <p:cNvSpPr/>
          <p:nvPr/>
        </p:nvSpPr>
        <p:spPr>
          <a:xfrm>
            <a:off x="9970210" y="3579642"/>
            <a:ext cx="7447817" cy="2776024"/>
          </a:xfrm>
          <a:custGeom>
            <a:avLst/>
            <a:gdLst>
              <a:gd name="csX0" fmla="*/ 0 w 7447817"/>
              <a:gd name="csY0" fmla="*/ 462680 h 2776024"/>
              <a:gd name="csX1" fmla="*/ 462680 w 7447817"/>
              <a:gd name="csY1" fmla="*/ 0 h 2776024"/>
              <a:gd name="csX2" fmla="*/ 6985137 w 7447817"/>
              <a:gd name="csY2" fmla="*/ 0 h 2776024"/>
              <a:gd name="csX3" fmla="*/ 7447817 w 7447817"/>
              <a:gd name="csY3" fmla="*/ 462680 h 2776024"/>
              <a:gd name="csX4" fmla="*/ 7447817 w 7447817"/>
              <a:gd name="csY4" fmla="*/ 2313344 h 2776024"/>
              <a:gd name="csX5" fmla="*/ 6985137 w 7447817"/>
              <a:gd name="csY5" fmla="*/ 2776024 h 2776024"/>
              <a:gd name="csX6" fmla="*/ 462680 w 7447817"/>
              <a:gd name="csY6" fmla="*/ 2776024 h 2776024"/>
              <a:gd name="csX7" fmla="*/ 0 w 7447817"/>
              <a:gd name="csY7" fmla="*/ 2313344 h 2776024"/>
              <a:gd name="csX8" fmla="*/ 0 w 7447817"/>
              <a:gd name="csY8" fmla="*/ 462680 h 2776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447817" h="2776024">
                <a:moveTo>
                  <a:pt x="0" y="462680"/>
                </a:moveTo>
                <a:cubicBezTo>
                  <a:pt x="0" y="207149"/>
                  <a:pt x="207149" y="0"/>
                  <a:pt x="462680" y="0"/>
                </a:cubicBezTo>
                <a:lnTo>
                  <a:pt x="6985137" y="0"/>
                </a:lnTo>
                <a:cubicBezTo>
                  <a:pt x="7240668" y="0"/>
                  <a:pt x="7447817" y="207149"/>
                  <a:pt x="7447817" y="462680"/>
                </a:cubicBezTo>
                <a:lnTo>
                  <a:pt x="7447817" y="2313344"/>
                </a:lnTo>
                <a:cubicBezTo>
                  <a:pt x="7447817" y="2568875"/>
                  <a:pt x="7240668" y="2776024"/>
                  <a:pt x="6985137" y="2776024"/>
                </a:cubicBezTo>
                <a:lnTo>
                  <a:pt x="462680" y="2776024"/>
                </a:lnTo>
                <a:cubicBezTo>
                  <a:pt x="207149" y="2776024"/>
                  <a:pt x="0" y="2568875"/>
                  <a:pt x="0" y="2313344"/>
                </a:cubicBezTo>
                <a:lnTo>
                  <a:pt x="0" y="462680"/>
                </a:lnTo>
                <a:close/>
              </a:path>
            </a:pathLst>
          </a:custGeom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4114" tIns="364114" rIns="364114" bIns="364114" numCol="1" spcCol="1270" anchor="ctr" anchorCtr="0">
            <a:noAutofit/>
          </a:bodyPr>
          <a:lstStyle/>
          <a:p>
            <a:pPr marL="0" lvl="0" indent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0" kern="1200"/>
              <a:t>Make Roadside more recoverable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8FCDEA9-1629-0524-8F55-A7105989BE1B}"/>
              </a:ext>
            </a:extLst>
          </p:cNvPr>
          <p:cNvSpPr/>
          <p:nvPr/>
        </p:nvSpPr>
        <p:spPr>
          <a:xfrm>
            <a:off x="4009485" y="2455551"/>
            <a:ext cx="3032760" cy="82296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Arial Nova" panose="020B0504020202020204" pitchFamily="34" charset="0"/>
              </a:rPr>
              <a:t>Higher Priority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CCC3DD-20FE-5AF5-C69B-32CF1EAC3384}"/>
              </a:ext>
            </a:extLst>
          </p:cNvPr>
          <p:cNvSpPr/>
          <p:nvPr/>
        </p:nvSpPr>
        <p:spPr>
          <a:xfrm>
            <a:off x="12177738" y="2455551"/>
            <a:ext cx="3032760" cy="82296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Arial Nova" panose="020B0504020202020204" pitchFamily="34" charset="0"/>
              </a:rPr>
              <a:t>Lower Priority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BA3244-065E-215A-8A03-86D7E01B97A0}"/>
              </a:ext>
            </a:extLst>
          </p:cNvPr>
          <p:cNvSpPr/>
          <p:nvPr/>
        </p:nvSpPr>
        <p:spPr>
          <a:xfrm>
            <a:off x="6262724" y="6917049"/>
            <a:ext cx="678649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Accommodate human mistakes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A37003-0F16-0500-F463-558A85A55D7A}"/>
              </a:ext>
            </a:extLst>
          </p:cNvPr>
          <p:cNvSpPr/>
          <p:nvPr/>
        </p:nvSpPr>
        <p:spPr>
          <a:xfrm>
            <a:off x="6271322" y="8239260"/>
            <a:ext cx="678649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Keep impacts survivable</a:t>
            </a:r>
          </a:p>
        </p:txBody>
      </p:sp>
    </p:spTree>
    <p:extLst>
      <p:ext uri="{BB962C8B-B14F-4D97-AF65-F5344CB8AC3E}">
        <p14:creationId xmlns:p14="http://schemas.microsoft.com/office/powerpoint/2010/main" val="169514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61C15090-F91D-7480-86D6-3FEAE2097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1" b="981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E7E6E6"/>
          </a:solidFill>
          <a:ln>
            <a:noFill/>
          </a:ln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FB98991-86D1-3BE4-CF5D-250E5A299FB2}"/>
              </a:ext>
            </a:extLst>
          </p:cNvPr>
          <p:cNvSpPr/>
          <p:nvPr/>
        </p:nvSpPr>
        <p:spPr>
          <a:xfrm>
            <a:off x="685800" y="2476500"/>
            <a:ext cx="3124200" cy="1571767"/>
          </a:xfrm>
          <a:prstGeom prst="wedgeRoundRectCallout">
            <a:avLst>
              <a:gd name="adj1" fmla="val 127811"/>
              <a:gd name="adj2" fmla="val 240112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Muhlenberg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US 431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9DE22F2-AF88-0360-E734-2F95C78993FB}"/>
              </a:ext>
            </a:extLst>
          </p:cNvPr>
          <p:cNvSpPr txBox="1">
            <a:spLocks/>
          </p:cNvSpPr>
          <p:nvPr/>
        </p:nvSpPr>
        <p:spPr>
          <a:xfrm>
            <a:off x="2362200" y="342900"/>
            <a:ext cx="14130338" cy="111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kern="0">
                <a:solidFill>
                  <a:srgbClr val="002060"/>
                </a:solidFill>
                <a:latin typeface="Arial Nova" panose="020B0504020202020204" pitchFamily="34" charset="0"/>
              </a:rPr>
              <a:t>RD Corridors in Action</a:t>
            </a:r>
          </a:p>
        </p:txBody>
      </p:sp>
    </p:spTree>
    <p:extLst>
      <p:ext uri="{BB962C8B-B14F-4D97-AF65-F5344CB8AC3E}">
        <p14:creationId xmlns:p14="http://schemas.microsoft.com/office/powerpoint/2010/main" val="372671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28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DE395-3272-C3D8-358F-9A56EFFD9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C2DD44-CA7F-0BE0-0C0B-ED232BB16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290" y="-306837"/>
            <a:ext cx="16337419" cy="10900674"/>
          </a:xfrm>
          <a:prstGeom prst="rect">
            <a:avLst/>
          </a:prstGeom>
        </p:spPr>
      </p:pic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4D736FE0-1A22-38B4-469B-8F19824357D6}"/>
              </a:ext>
            </a:extLst>
          </p:cNvPr>
          <p:cNvSpPr/>
          <p:nvPr/>
        </p:nvSpPr>
        <p:spPr>
          <a:xfrm>
            <a:off x="13350309" y="571500"/>
            <a:ext cx="3962400" cy="2057400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Nova" panose="020B0504020202020204" pitchFamily="34" charset="0"/>
              </a:rPr>
              <a:t>MP 8.19 – MP 11.86</a:t>
            </a:r>
          </a:p>
          <a:p>
            <a:pPr algn="ctr"/>
            <a:endParaRPr lang="en-US" sz="2800">
              <a:latin typeface="Arial Nova" panose="020B0504020202020204" pitchFamily="34" charset="0"/>
            </a:endParaRPr>
          </a:p>
          <a:p>
            <a:pPr algn="ctr"/>
            <a:r>
              <a:rPr lang="en-US" sz="2800">
                <a:latin typeface="Arial Nova" panose="020B0504020202020204" pitchFamily="34" charset="0"/>
              </a:rPr>
              <a:t>2,400 VPD (2025)</a:t>
            </a:r>
          </a:p>
          <a:p>
            <a:pPr algn="ctr"/>
            <a:r>
              <a:rPr lang="en-US" sz="2800">
                <a:latin typeface="Arial Nova" panose="020B0504020202020204" pitchFamily="34" charset="0"/>
              </a:rPr>
              <a:t>13.5% Trucks</a:t>
            </a:r>
          </a:p>
        </p:txBody>
      </p:sp>
    </p:spTree>
    <p:extLst>
      <p:ext uri="{BB962C8B-B14F-4D97-AF65-F5344CB8AC3E}">
        <p14:creationId xmlns:p14="http://schemas.microsoft.com/office/powerpoint/2010/main" val="97141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EA29D-D39E-E11C-BBD6-49BB42C29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1827" y="8431"/>
            <a:ext cx="15264345" cy="1027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BD319-BEC8-93DD-E675-4E4CB4787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4AC27F-D4D3-FD61-885F-BD6AB199A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1827" y="8431"/>
            <a:ext cx="15264345" cy="10270138"/>
          </a:xfrm>
          <a:prstGeom prst="rect">
            <a:avLst/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FB3F5262-2A6C-2406-8614-2D01945BE69F}"/>
              </a:ext>
            </a:extLst>
          </p:cNvPr>
          <p:cNvSpPr/>
          <p:nvPr/>
        </p:nvSpPr>
        <p:spPr>
          <a:xfrm>
            <a:off x="12268200" y="495300"/>
            <a:ext cx="3962400" cy="2057400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rial Nova" panose="020B0504020202020204" pitchFamily="34" charset="0"/>
              </a:rPr>
              <a:t>55 RD Crashes</a:t>
            </a:r>
          </a:p>
          <a:p>
            <a:pPr algn="ctr"/>
            <a:r>
              <a:rPr lang="en-US" sz="3600">
                <a:latin typeface="Arial Nova" panose="020B0504020202020204" pitchFamily="34" charset="0"/>
              </a:rPr>
              <a:t>(2020 – 2024)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AED518BA-B8EE-9432-A37C-886B52C19882}"/>
              </a:ext>
            </a:extLst>
          </p:cNvPr>
          <p:cNvSpPr/>
          <p:nvPr/>
        </p:nvSpPr>
        <p:spPr>
          <a:xfrm>
            <a:off x="12268200" y="3771900"/>
            <a:ext cx="2514600" cy="1114567"/>
          </a:xfrm>
          <a:prstGeom prst="wedgeRoundRectCallout">
            <a:avLst>
              <a:gd name="adj1" fmla="val -103990"/>
              <a:gd name="adj2" fmla="val 181965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 4.1</a:t>
            </a:r>
          </a:p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Crashes</a:t>
            </a:r>
          </a:p>
        </p:txBody>
      </p:sp>
    </p:spTree>
    <p:extLst>
      <p:ext uri="{BB962C8B-B14F-4D97-AF65-F5344CB8AC3E}">
        <p14:creationId xmlns:p14="http://schemas.microsoft.com/office/powerpoint/2010/main" val="119919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B9270FCC-6562-0F7E-DEE0-32710D6317BD}"/>
              </a:ext>
            </a:extLst>
          </p:cNvPr>
          <p:cNvSpPr/>
          <p:nvPr/>
        </p:nvSpPr>
        <p:spPr>
          <a:xfrm>
            <a:off x="7315201" y="342900"/>
            <a:ext cx="3657598" cy="2057400"/>
          </a:xfrm>
          <a:prstGeom prst="flowChartAlternateProcess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Arial Nova" panose="020B0504020202020204" pitchFamily="34" charset="0"/>
              </a:rPr>
              <a:t>MP 4.1</a:t>
            </a:r>
          </a:p>
          <a:p>
            <a:pPr algn="ctr"/>
            <a:r>
              <a:rPr lang="en-US" sz="4800">
                <a:latin typeface="Arial Nova" panose="020B0504020202020204" pitchFamily="34" charset="0"/>
              </a:rPr>
              <a:t>12 Crashes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DBCAC9-EF62-987C-3783-2162B8153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7"/>
          <a:stretch>
            <a:fillRect/>
          </a:stretch>
        </p:blipFill>
        <p:spPr>
          <a:xfrm>
            <a:off x="-19049" y="11061"/>
            <a:ext cx="7070736" cy="10287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7C0EED-96E0-A012-AF9A-3BC8B8905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7"/>
          <a:stretch>
            <a:fillRect/>
          </a:stretch>
        </p:blipFill>
        <p:spPr>
          <a:xfrm>
            <a:off x="11236314" y="11061"/>
            <a:ext cx="7070736" cy="10287000"/>
          </a:xfrm>
          <a:prstGeom prst="rect">
            <a:avLst/>
          </a:prstGeom>
        </p:spPr>
      </p:pic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427AD450-DB15-2332-217F-9719CA3BFB5B}"/>
              </a:ext>
            </a:extLst>
          </p:cNvPr>
          <p:cNvSpPr/>
          <p:nvPr/>
        </p:nvSpPr>
        <p:spPr>
          <a:xfrm>
            <a:off x="7639051" y="4152900"/>
            <a:ext cx="3009898" cy="2057400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400">
                <a:latin typeface="Arial Nova" panose="020B0504020202020204" pitchFamily="34" charset="0"/>
              </a:rPr>
              <a:t>2 Single Veh K</a:t>
            </a:r>
          </a:p>
          <a:p>
            <a:pPr algn="ctr"/>
            <a:endParaRPr lang="en-US" sz="2400">
              <a:latin typeface="Arial Nova" panose="020B0504020202020204" pitchFamily="34" charset="0"/>
            </a:endParaRPr>
          </a:p>
          <a:p>
            <a:pPr algn="ctr"/>
            <a:r>
              <a:rPr lang="en-US" sz="2400">
                <a:latin typeface="Arial Nova" panose="020B0504020202020204" pitchFamily="34" charset="0"/>
              </a:rPr>
              <a:t>1 Head-On A</a:t>
            </a:r>
          </a:p>
        </p:txBody>
      </p:sp>
    </p:spTree>
    <p:extLst>
      <p:ext uri="{BB962C8B-B14F-4D97-AF65-F5344CB8AC3E}">
        <p14:creationId xmlns:p14="http://schemas.microsoft.com/office/powerpoint/2010/main" val="358807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68FB7F-D43B-9F82-2F23-5DA5A33EF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0" y="0"/>
            <a:ext cx="13715999" cy="10287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819E373-BBFC-7FE0-A4E7-CA47EE2911D7}"/>
              </a:ext>
            </a:extLst>
          </p:cNvPr>
          <p:cNvSpPr/>
          <p:nvPr/>
        </p:nvSpPr>
        <p:spPr>
          <a:xfrm>
            <a:off x="2305050" y="9582150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431 at MP 4.1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North</a:t>
            </a:r>
          </a:p>
        </p:txBody>
      </p:sp>
    </p:spTree>
    <p:extLst>
      <p:ext uri="{BB962C8B-B14F-4D97-AF65-F5344CB8AC3E}">
        <p14:creationId xmlns:p14="http://schemas.microsoft.com/office/powerpoint/2010/main" val="16535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4CF5C-4820-6981-8D17-06ED4BE4E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3A700-6197-F17F-736B-5A7922B500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6B7A65F-4485-B77B-55BD-4CA5B091CC97}"/>
              </a:ext>
            </a:extLst>
          </p:cNvPr>
          <p:cNvSpPr/>
          <p:nvPr/>
        </p:nvSpPr>
        <p:spPr>
          <a:xfrm>
            <a:off x="2305050" y="9582150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431 at MP 4.1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South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7D9C75-732D-62D8-2584-CF8848302E3B}"/>
              </a:ext>
            </a:extLst>
          </p:cNvPr>
          <p:cNvSpPr txBox="1">
            <a:spLocks/>
          </p:cNvSpPr>
          <p:nvPr/>
        </p:nvSpPr>
        <p:spPr>
          <a:xfrm>
            <a:off x="3016091" y="281731"/>
            <a:ext cx="12255818" cy="81724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Diagnose - What Risks do we see?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EA42FAB-0965-84C9-1EED-D4DDE43CB463}"/>
              </a:ext>
            </a:extLst>
          </p:cNvPr>
          <p:cNvSpPr/>
          <p:nvPr/>
        </p:nvSpPr>
        <p:spPr>
          <a:xfrm>
            <a:off x="7650480" y="2773680"/>
            <a:ext cx="3566160" cy="156972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E7A96F9-6098-EA60-517A-BBDC7DE145CA}"/>
              </a:ext>
            </a:extLst>
          </p:cNvPr>
          <p:cNvSpPr/>
          <p:nvPr/>
        </p:nvSpPr>
        <p:spPr>
          <a:xfrm rot="20546343">
            <a:off x="2755839" y="4006215"/>
            <a:ext cx="4424802" cy="156972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E991B3-DDEB-9527-2BF1-B4EAAFC2AEE7}"/>
              </a:ext>
            </a:extLst>
          </p:cNvPr>
          <p:cNvSpPr/>
          <p:nvPr/>
        </p:nvSpPr>
        <p:spPr>
          <a:xfrm rot="20862172">
            <a:off x="8406299" y="4523430"/>
            <a:ext cx="5964460" cy="336691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71E49E6-52C8-DBC1-6A73-7CCFDBDC2A30}"/>
              </a:ext>
            </a:extLst>
          </p:cNvPr>
          <p:cNvSpPr/>
          <p:nvPr/>
        </p:nvSpPr>
        <p:spPr>
          <a:xfrm>
            <a:off x="7516585" y="2179864"/>
            <a:ext cx="3834493" cy="481693"/>
          </a:xfrm>
          <a:prstGeom prst="roundRect">
            <a:avLst/>
          </a:prstGeom>
          <a:solidFill>
            <a:srgbClr val="FFC000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Can motorists see the curve?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1576175-952D-6A4F-F8E7-78759CD97723}"/>
              </a:ext>
            </a:extLst>
          </p:cNvPr>
          <p:cNvSpPr/>
          <p:nvPr/>
        </p:nvSpPr>
        <p:spPr>
          <a:xfrm>
            <a:off x="10587477" y="8107136"/>
            <a:ext cx="3494315" cy="481693"/>
          </a:xfrm>
          <a:prstGeom prst="roundRect">
            <a:avLst/>
          </a:prstGeom>
          <a:solidFill>
            <a:srgbClr val="FFC000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Can they stay on the road?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2C3B16F-8957-ACB2-25F9-95E9246A78E5}"/>
              </a:ext>
            </a:extLst>
          </p:cNvPr>
          <p:cNvSpPr/>
          <p:nvPr/>
        </p:nvSpPr>
        <p:spPr>
          <a:xfrm>
            <a:off x="2777279" y="5948349"/>
            <a:ext cx="3997779" cy="536121"/>
          </a:xfrm>
          <a:prstGeom prst="roundRect">
            <a:avLst/>
          </a:prstGeom>
          <a:solidFill>
            <a:srgbClr val="FFC000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Can they recover if they run off?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13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10" grpId="0" animBg="1"/>
      <p:bldP spid="4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03FDA1-C666-4766-3157-F0524052F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16667" b="38148"/>
          <a:stretch>
            <a:fillRect/>
          </a:stretch>
        </p:blipFill>
        <p:spPr>
          <a:xfrm>
            <a:off x="685800" y="1409700"/>
            <a:ext cx="10668000" cy="46482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EE08C8B-A312-0383-A765-67FEBF9324D0}"/>
              </a:ext>
            </a:extLst>
          </p:cNvPr>
          <p:cNvSpPr txBox="1">
            <a:spLocks/>
          </p:cNvSpPr>
          <p:nvPr/>
        </p:nvSpPr>
        <p:spPr>
          <a:xfrm>
            <a:off x="1828800" y="281731"/>
            <a:ext cx="14630400" cy="81724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Improvements - Stay in the Lane / On the Road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8FDA2-5A3B-3BEA-2969-312C318B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063" y="4181085"/>
            <a:ext cx="10176525" cy="6105915"/>
          </a:xfrm>
          <a:prstGeom prst="rect">
            <a:avLst/>
          </a:prstGeom>
          <a:ln>
            <a:noFill/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AE76E2-C4BD-443E-F617-2A3010C3F60E}"/>
              </a:ext>
            </a:extLst>
          </p:cNvPr>
          <p:cNvSpPr/>
          <p:nvPr/>
        </p:nvSpPr>
        <p:spPr>
          <a:xfrm>
            <a:off x="7599642" y="1617305"/>
            <a:ext cx="3305164" cy="1022725"/>
          </a:xfrm>
          <a:prstGeom prst="roundRect">
            <a:avLst/>
          </a:prstGeom>
          <a:solidFill>
            <a:srgbClr val="FFC000">
              <a:alpha val="6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Advanced Signage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AA22CE-DB05-B1A0-A870-767A23CDA1B8}"/>
              </a:ext>
            </a:extLst>
          </p:cNvPr>
          <p:cNvSpPr/>
          <p:nvPr/>
        </p:nvSpPr>
        <p:spPr>
          <a:xfrm>
            <a:off x="8818842" y="4632137"/>
            <a:ext cx="3305164" cy="1022725"/>
          </a:xfrm>
          <a:prstGeom prst="roundRect">
            <a:avLst/>
          </a:prstGeom>
          <a:solidFill>
            <a:srgbClr val="FFC000">
              <a:alpha val="6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High Friction Surface</a:t>
            </a:r>
          </a:p>
        </p:txBody>
      </p:sp>
    </p:spTree>
    <p:extLst>
      <p:ext uri="{BB962C8B-B14F-4D97-AF65-F5344CB8AC3E}">
        <p14:creationId xmlns:p14="http://schemas.microsoft.com/office/powerpoint/2010/main" val="246238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627B1-51CD-54E3-B312-10FDE746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D7A279-CBCC-DA26-AAB6-29D507B81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3014" y="8432"/>
            <a:ext cx="15261971" cy="10270136"/>
          </a:xfrm>
          <a:prstGeom prst="rect">
            <a:avLst/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F57E6BC8-9529-3FF5-1700-058594FC3A1A}"/>
              </a:ext>
            </a:extLst>
          </p:cNvPr>
          <p:cNvSpPr/>
          <p:nvPr/>
        </p:nvSpPr>
        <p:spPr>
          <a:xfrm>
            <a:off x="12268200" y="495300"/>
            <a:ext cx="3962400" cy="2057400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rial Nova" panose="020B0504020202020204" pitchFamily="34" charset="0"/>
              </a:rPr>
              <a:t>55 RD Crashes</a:t>
            </a:r>
          </a:p>
          <a:p>
            <a:pPr algn="ctr"/>
            <a:r>
              <a:rPr lang="en-US" sz="3600">
                <a:latin typeface="Arial Nova" panose="020B0504020202020204" pitchFamily="34" charset="0"/>
              </a:rPr>
              <a:t>(2020 – 2024)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903905E9-9715-E693-91CC-252045969E13}"/>
              </a:ext>
            </a:extLst>
          </p:cNvPr>
          <p:cNvSpPr/>
          <p:nvPr/>
        </p:nvSpPr>
        <p:spPr>
          <a:xfrm>
            <a:off x="12268200" y="3771900"/>
            <a:ext cx="2514600" cy="1114567"/>
          </a:xfrm>
          <a:prstGeom prst="wedgeRoundRectCallout">
            <a:avLst>
              <a:gd name="adj1" fmla="val -101104"/>
              <a:gd name="adj2" fmla="val 181965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 4.1</a:t>
            </a:r>
          </a:p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Crashes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A3939A5-617D-6555-5487-EB729DABD36B}"/>
              </a:ext>
            </a:extLst>
          </p:cNvPr>
          <p:cNvSpPr/>
          <p:nvPr/>
        </p:nvSpPr>
        <p:spPr>
          <a:xfrm>
            <a:off x="12992100" y="6105667"/>
            <a:ext cx="2514600" cy="1114567"/>
          </a:xfrm>
          <a:prstGeom prst="wedgeRoundRectCallout">
            <a:avLst>
              <a:gd name="adj1" fmla="val -131443"/>
              <a:gd name="adj2" fmla="val 123446"/>
              <a:gd name="adj3" fmla="val 166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 3.5</a:t>
            </a:r>
          </a:p>
          <a:p>
            <a:pPr algn="ctr"/>
            <a:r>
              <a:rPr lang="en-US"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Crashes</a:t>
            </a:r>
          </a:p>
        </p:txBody>
      </p:sp>
    </p:spTree>
    <p:extLst>
      <p:ext uri="{BB962C8B-B14F-4D97-AF65-F5344CB8AC3E}">
        <p14:creationId xmlns:p14="http://schemas.microsoft.com/office/powerpoint/2010/main" val="80911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5F2B1-875F-FFF7-D364-E98AC1BFC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B25E1B57-506A-3846-17DD-11374D567CBE}"/>
              </a:ext>
            </a:extLst>
          </p:cNvPr>
          <p:cNvSpPr/>
          <p:nvPr/>
        </p:nvSpPr>
        <p:spPr>
          <a:xfrm>
            <a:off x="7315201" y="342900"/>
            <a:ext cx="3657598" cy="2057400"/>
          </a:xfrm>
          <a:prstGeom prst="flowChartAlternateProcess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atin typeface="Arial Nova" panose="020B0504020202020204" pitchFamily="34" charset="0"/>
              </a:rPr>
              <a:t>MP 3.5</a:t>
            </a:r>
          </a:p>
          <a:p>
            <a:pPr algn="ctr"/>
            <a:r>
              <a:rPr lang="en-US" sz="4800">
                <a:latin typeface="Arial Nova" panose="020B0504020202020204" pitchFamily="34" charset="0"/>
              </a:rPr>
              <a:t>24 Crashes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D2BD00-A648-DC47-24FD-E184EF72C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24" t="-263" b="263"/>
          <a:stretch>
            <a:fillRect/>
          </a:stretch>
        </p:blipFill>
        <p:spPr>
          <a:xfrm>
            <a:off x="-19049" y="11061"/>
            <a:ext cx="7070736" cy="10287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8426A3-1489-61DD-CC6F-6707552D3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7" t="125" r="-143" b="-125"/>
          <a:stretch>
            <a:fillRect/>
          </a:stretch>
        </p:blipFill>
        <p:spPr>
          <a:xfrm>
            <a:off x="11236314" y="11061"/>
            <a:ext cx="7070736" cy="10287000"/>
          </a:xfrm>
          <a:prstGeom prst="rect">
            <a:avLst/>
          </a:prstGeom>
        </p:spPr>
      </p:pic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9F790FAC-ED73-9B07-1CE9-F4CD7596EF4D}"/>
              </a:ext>
            </a:extLst>
          </p:cNvPr>
          <p:cNvSpPr/>
          <p:nvPr/>
        </p:nvSpPr>
        <p:spPr>
          <a:xfrm>
            <a:off x="7639051" y="4152900"/>
            <a:ext cx="3009898" cy="2590800"/>
          </a:xfrm>
          <a:prstGeom prst="flowChartAlternate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400">
                <a:latin typeface="Arial Nova" panose="020B0504020202020204" pitchFamily="34" charset="0"/>
              </a:rPr>
              <a:t>23 Sideswipe Opposite</a:t>
            </a:r>
          </a:p>
          <a:p>
            <a:pPr algn="ctr"/>
            <a:endParaRPr lang="en-US" sz="2400">
              <a:latin typeface="Arial Nova" panose="020B0504020202020204" pitchFamily="34" charset="0"/>
            </a:endParaRPr>
          </a:p>
          <a:p>
            <a:pPr algn="ctr"/>
            <a:r>
              <a:rPr lang="en-US" sz="2400">
                <a:latin typeface="Arial Nova" panose="020B0504020202020204" pitchFamily="34" charset="0"/>
              </a:rPr>
              <a:t>All but </a:t>
            </a:r>
            <a:r>
              <a:rPr lang="en-US" sz="2400" i="1">
                <a:solidFill>
                  <a:srgbClr val="002060"/>
                </a:solidFill>
                <a:latin typeface="Arial Nova" panose="020B0504020202020204" pitchFamily="34" charset="0"/>
              </a:rPr>
              <a:t>One</a:t>
            </a:r>
            <a:r>
              <a:rPr lang="en-US" sz="2400">
                <a:latin typeface="Arial Nova" panose="020B0504020202020204" pitchFamily="34" charset="0"/>
              </a:rPr>
              <a:t> Property Damage</a:t>
            </a:r>
          </a:p>
          <a:p>
            <a:pPr algn="ctr"/>
            <a:r>
              <a:rPr lang="en-US" sz="2400">
                <a:latin typeface="Arial Nova" panose="020B0504020202020204" pitchFamily="34" charset="0"/>
              </a:rPr>
              <a:t>Only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3AB5E24D-C6B0-6C5D-A6F8-7A35510DEFC5}"/>
              </a:ext>
            </a:extLst>
          </p:cNvPr>
          <p:cNvSpPr/>
          <p:nvPr/>
        </p:nvSpPr>
        <p:spPr>
          <a:xfrm>
            <a:off x="703385" y="8631776"/>
            <a:ext cx="2514600" cy="1114567"/>
          </a:xfrm>
          <a:prstGeom prst="wedgeRoundRectCallout">
            <a:avLst>
              <a:gd name="adj1" fmla="val 109573"/>
              <a:gd name="adj2" fmla="val -57647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Bridge over Rocky Creek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3E64B306-6C76-5972-7D27-9B4689C716E4}"/>
              </a:ext>
            </a:extLst>
          </p:cNvPr>
          <p:cNvSpPr/>
          <p:nvPr/>
        </p:nvSpPr>
        <p:spPr>
          <a:xfrm>
            <a:off x="405052" y="571500"/>
            <a:ext cx="3111267" cy="1114567"/>
          </a:xfrm>
          <a:prstGeom prst="wedgeRoundRectCallout">
            <a:avLst>
              <a:gd name="adj1" fmla="val 66829"/>
              <a:gd name="adj2" fmla="val 119458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Bridge over Rocky Creek Branch</a:t>
            </a:r>
          </a:p>
        </p:txBody>
      </p:sp>
    </p:spTree>
    <p:extLst>
      <p:ext uri="{BB962C8B-B14F-4D97-AF65-F5344CB8AC3E}">
        <p14:creationId xmlns:p14="http://schemas.microsoft.com/office/powerpoint/2010/main" val="3988023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927C8A-678B-2891-21F2-539059EED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1488" y="0"/>
            <a:ext cx="13725023" cy="10287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73D7A5-396E-C090-921C-A72EF46E87F0}"/>
              </a:ext>
            </a:extLst>
          </p:cNvPr>
          <p:cNvSpPr/>
          <p:nvPr/>
        </p:nvSpPr>
        <p:spPr>
          <a:xfrm>
            <a:off x="2281488" y="9601200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 over Rocky Creek</a:t>
            </a:r>
          </a:p>
        </p:txBody>
      </p:sp>
    </p:spTree>
    <p:extLst>
      <p:ext uri="{BB962C8B-B14F-4D97-AF65-F5344CB8AC3E}">
        <p14:creationId xmlns:p14="http://schemas.microsoft.com/office/powerpoint/2010/main" val="2671734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28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26DA0E-9DFB-1892-1961-E88BDE672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47C727-3D4A-8CF0-F3A0-D544E06E0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-159" r="-275" b="159"/>
          <a:stretch>
            <a:fillRect/>
          </a:stretch>
        </p:blipFill>
        <p:spPr>
          <a:xfrm>
            <a:off x="2257425" y="1814"/>
            <a:ext cx="13773150" cy="1028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90FA9C-D45B-38A6-9665-BEFA4DDAF92F}"/>
              </a:ext>
            </a:extLst>
          </p:cNvPr>
          <p:cNvSpPr/>
          <p:nvPr/>
        </p:nvSpPr>
        <p:spPr>
          <a:xfrm>
            <a:off x="2282825" y="9410700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 over Rocky Creek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North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D56B77-C822-50C1-E34B-579E370207A2}"/>
              </a:ext>
            </a:extLst>
          </p:cNvPr>
          <p:cNvSpPr txBox="1">
            <a:spLocks/>
          </p:cNvSpPr>
          <p:nvPr/>
        </p:nvSpPr>
        <p:spPr>
          <a:xfrm>
            <a:off x="3500461" y="281731"/>
            <a:ext cx="10718959" cy="81724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Diagnose - What Risks do we see?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486A77-2A53-B08C-36C1-7BBDD30C0EEE}"/>
              </a:ext>
            </a:extLst>
          </p:cNvPr>
          <p:cNvSpPr/>
          <p:nvPr/>
        </p:nvSpPr>
        <p:spPr>
          <a:xfrm>
            <a:off x="2349953" y="2476500"/>
            <a:ext cx="3834493" cy="481693"/>
          </a:xfrm>
          <a:prstGeom prst="roundRect">
            <a:avLst/>
          </a:prstGeom>
          <a:solidFill>
            <a:srgbClr val="FFC000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Are motorists aware?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7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28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3E85C5-F8E1-9EB8-3943-F6BD0A796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510692-EB51-001C-EFC2-3C02F66AA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6" r="16736"/>
          <a:stretch/>
        </p:blipFill>
        <p:spPr>
          <a:xfrm>
            <a:off x="9144000" y="0"/>
            <a:ext cx="9124950" cy="1028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DD5C7A-D1BC-FDB5-6E21-4CCBBCD222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9" r="16699"/>
          <a:stretch/>
        </p:blipFill>
        <p:spPr>
          <a:xfrm>
            <a:off x="-45258" y="0"/>
            <a:ext cx="9124950" cy="1028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2BE669C-A0C8-A9FE-9F1E-A535628AF9C1}"/>
              </a:ext>
            </a:extLst>
          </p:cNvPr>
          <p:cNvSpPr/>
          <p:nvPr/>
        </p:nvSpPr>
        <p:spPr>
          <a:xfrm>
            <a:off x="152400" y="9446077"/>
            <a:ext cx="41148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 over Rocky Creek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North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FBDD7D-2556-CFD2-8987-62B42F156222}"/>
              </a:ext>
            </a:extLst>
          </p:cNvPr>
          <p:cNvSpPr/>
          <p:nvPr/>
        </p:nvSpPr>
        <p:spPr>
          <a:xfrm>
            <a:off x="9591675" y="9446077"/>
            <a:ext cx="41148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 over Rocky Creek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South</a:t>
            </a:r>
          </a:p>
        </p:txBody>
      </p:sp>
    </p:spTree>
    <p:extLst>
      <p:ext uri="{BB962C8B-B14F-4D97-AF65-F5344CB8AC3E}">
        <p14:creationId xmlns:p14="http://schemas.microsoft.com/office/powerpoint/2010/main" val="1402717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28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008D31-8F76-9488-34C4-85A47AA7C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49B09B-22E0-97C6-C243-2AF196825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-159" r="-275" b="159"/>
          <a:stretch>
            <a:fillRect/>
          </a:stretch>
        </p:blipFill>
        <p:spPr>
          <a:xfrm>
            <a:off x="2257425" y="1814"/>
            <a:ext cx="13773150" cy="1028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194207-085E-7F6C-39EF-C76898926904}"/>
              </a:ext>
            </a:extLst>
          </p:cNvPr>
          <p:cNvSpPr/>
          <p:nvPr/>
        </p:nvSpPr>
        <p:spPr>
          <a:xfrm>
            <a:off x="2282825" y="9410700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 over Rocky Creek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North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A9D42-EAA8-2CB1-C28D-AB07EFF38A77}"/>
              </a:ext>
            </a:extLst>
          </p:cNvPr>
          <p:cNvSpPr txBox="1">
            <a:spLocks/>
          </p:cNvSpPr>
          <p:nvPr/>
        </p:nvSpPr>
        <p:spPr>
          <a:xfrm>
            <a:off x="3500461" y="281731"/>
            <a:ext cx="10718959" cy="81724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Diagnose - What Risks do we see?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75ECD1F-028D-564B-0F71-34C559F2220E}"/>
              </a:ext>
            </a:extLst>
          </p:cNvPr>
          <p:cNvSpPr/>
          <p:nvPr/>
        </p:nvSpPr>
        <p:spPr>
          <a:xfrm>
            <a:off x="2349953" y="2476500"/>
            <a:ext cx="3834493" cy="481693"/>
          </a:xfrm>
          <a:prstGeom prst="roundRect">
            <a:avLst/>
          </a:prstGeom>
          <a:solidFill>
            <a:srgbClr val="FFC000">
              <a:alpha val="7000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Are motorists aware?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83991C-BA44-4296-4EA9-283E01E83F22}"/>
              </a:ext>
            </a:extLst>
          </p:cNvPr>
          <p:cNvCxnSpPr>
            <a:cxnSpLocks/>
          </p:cNvCxnSpPr>
          <p:nvPr/>
        </p:nvCxnSpPr>
        <p:spPr>
          <a:xfrm flipV="1">
            <a:off x="5559425" y="5829300"/>
            <a:ext cx="4803775" cy="381000"/>
          </a:xfrm>
          <a:prstGeom prst="straightConnector1">
            <a:avLst/>
          </a:prstGeom>
          <a:ln w="57150">
            <a:solidFill>
              <a:srgbClr val="FFC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E924E3-22FE-1532-6732-FB67884EF062}"/>
              </a:ext>
            </a:extLst>
          </p:cNvPr>
          <p:cNvSpPr/>
          <p:nvPr/>
        </p:nvSpPr>
        <p:spPr>
          <a:xfrm rot="21222034">
            <a:off x="7850516" y="6123994"/>
            <a:ext cx="1320603" cy="552842"/>
          </a:xfrm>
          <a:prstGeom prst="roundRect">
            <a:avLst/>
          </a:prstGeom>
          <a:solidFill>
            <a:srgbClr val="FFC000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19’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310C10F-B19A-6FB8-F0B0-7692579C4913}"/>
              </a:ext>
            </a:extLst>
          </p:cNvPr>
          <p:cNvSpPr/>
          <p:nvPr/>
        </p:nvSpPr>
        <p:spPr>
          <a:xfrm>
            <a:off x="11318240" y="2476500"/>
            <a:ext cx="4327253" cy="481693"/>
          </a:xfrm>
          <a:prstGeom prst="roundRect">
            <a:avLst/>
          </a:prstGeom>
          <a:solidFill>
            <a:srgbClr val="FFC000">
              <a:alpha val="7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space is there for users?</a:t>
            </a:r>
          </a:p>
        </p:txBody>
      </p:sp>
    </p:spTree>
    <p:extLst>
      <p:ext uri="{BB962C8B-B14F-4D97-AF65-F5344CB8AC3E}">
        <p14:creationId xmlns:p14="http://schemas.microsoft.com/office/powerpoint/2010/main" val="266069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3516F-9B72-CC2D-816A-4C56D77A1C4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 b="4421"/>
          <a:stretch>
            <a:fillRect/>
          </a:stretch>
        </p:blipFill>
        <p:spPr bwMode="auto">
          <a:xfrm>
            <a:off x="8945694" y="1948256"/>
            <a:ext cx="9342306" cy="63904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9BE749-929C-9304-FCEB-BE402659C4F4}"/>
              </a:ext>
            </a:extLst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842"/>
          <a:stretch>
            <a:fillRect/>
          </a:stretch>
        </p:blipFill>
        <p:spPr bwMode="auto">
          <a:xfrm>
            <a:off x="0" y="1948256"/>
            <a:ext cx="8961120" cy="63904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8278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F60C7379-9FCB-903B-EE3E-96E046C6AE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2" b="9352"/>
          <a:stretch>
            <a:fillRect/>
          </a:stretch>
        </p:blipFill>
        <p:spPr bwMode="auto"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1E04D479-24ED-348A-3C94-5DD2CE9492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9" t="-22" r="3111" b="22"/>
          <a:stretch>
            <a:fillRect/>
          </a:stretch>
        </p:blipFill>
        <p:spPr bwMode="auto">
          <a:xfrm>
            <a:off x="6143627" y="1371600"/>
            <a:ext cx="6000753" cy="8339328"/>
          </a:xfrm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A9A61C80-A640-30BA-A50D-492725AB15C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9" b="9059"/>
          <a:stretch>
            <a:fillRect/>
          </a:stretch>
        </p:blipFill>
        <p:spPr bwMode="auto"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DD88CC5C-A3D9-92FD-6E9F-234ED657879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" b="1286"/>
          <a:stretch/>
        </p:blipFill>
        <p:spPr bwMode="auto">
          <a:xfrm>
            <a:off x="12140939" y="5116458"/>
            <a:ext cx="6142490" cy="4594280"/>
          </a:xfrm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69F413E-5F6B-5F41-110E-8F8C2A1EC4D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" name="Picture Placeholder 14">
            <a:extLst>
              <a:ext uri="{FF2B5EF4-FFF2-40B4-BE49-F238E27FC236}">
                <a16:creationId xmlns:a16="http://schemas.microsoft.com/office/drawing/2014/main" id="{FD3AEA70-8809-9522-CCE7-F38D85E794F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" b="154"/>
          <a:stretch/>
        </p:blipFill>
        <p:spPr bwMode="auto">
          <a:xfrm>
            <a:off x="-3175" y="5116513"/>
            <a:ext cx="6142038" cy="4594225"/>
          </a:xfrm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00504E1D-F126-3DE6-40F3-673CC7D64414}"/>
              </a:ext>
            </a:extLst>
          </p:cNvPr>
          <p:cNvSpPr txBox="1">
            <a:spLocks/>
          </p:cNvSpPr>
          <p:nvPr/>
        </p:nvSpPr>
        <p:spPr>
          <a:xfrm>
            <a:off x="563588" y="53340"/>
            <a:ext cx="17160824" cy="111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kern="0">
                <a:solidFill>
                  <a:srgbClr val="002060"/>
                </a:solidFill>
                <a:latin typeface="Arial Nova" panose="020B0504020202020204" pitchFamily="34" charset="0"/>
              </a:rPr>
              <a:t>Other Risks along Corridor</a:t>
            </a:r>
          </a:p>
        </p:txBody>
      </p:sp>
    </p:spTree>
    <p:extLst>
      <p:ext uri="{BB962C8B-B14F-4D97-AF65-F5344CB8AC3E}">
        <p14:creationId xmlns:p14="http://schemas.microsoft.com/office/powerpoint/2010/main" val="2279565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CCF4C-074B-DFE7-4E6A-A3DF2185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547A3EE-7983-4685-6E58-F5586CB7C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1" b="981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E7E6E6"/>
          </a:solidFill>
          <a:ln>
            <a:noFill/>
          </a:ln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69C8363-1A68-F2DA-00F2-F15E710A91D9}"/>
              </a:ext>
            </a:extLst>
          </p:cNvPr>
          <p:cNvSpPr/>
          <p:nvPr/>
        </p:nvSpPr>
        <p:spPr>
          <a:xfrm>
            <a:off x="5836920" y="1684020"/>
            <a:ext cx="3124200" cy="1571767"/>
          </a:xfrm>
          <a:prstGeom prst="wedgeRoundRectCallout">
            <a:avLst>
              <a:gd name="adj1" fmla="val 154884"/>
              <a:gd name="adj2" fmla="val 24617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Pendleton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US 27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FFCE02-C6F2-6E57-4114-EBB26272189E}"/>
              </a:ext>
            </a:extLst>
          </p:cNvPr>
          <p:cNvSpPr txBox="1">
            <a:spLocks/>
          </p:cNvSpPr>
          <p:nvPr/>
        </p:nvSpPr>
        <p:spPr>
          <a:xfrm>
            <a:off x="2362200" y="342900"/>
            <a:ext cx="14130338" cy="111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kern="0">
                <a:solidFill>
                  <a:srgbClr val="002060"/>
                </a:solidFill>
                <a:latin typeface="Arial Nova" panose="020B0504020202020204" pitchFamily="34" charset="0"/>
              </a:rPr>
              <a:t>RD Corridors in Action</a:t>
            </a:r>
          </a:p>
        </p:txBody>
      </p:sp>
    </p:spTree>
    <p:extLst>
      <p:ext uri="{BB962C8B-B14F-4D97-AF65-F5344CB8AC3E}">
        <p14:creationId xmlns:p14="http://schemas.microsoft.com/office/powerpoint/2010/main" val="332834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828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4D7EF2-6059-64CD-BC68-878BD3B7D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27ED28-A953-604E-0C77-D5C2CC4F1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2556" y="-306837"/>
            <a:ext cx="15222887" cy="10900674"/>
          </a:xfrm>
          <a:prstGeom prst="rect">
            <a:avLst/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99B79907-9989-92CB-5CA4-A86B29A0D686}"/>
              </a:ext>
            </a:extLst>
          </p:cNvPr>
          <p:cNvSpPr/>
          <p:nvPr/>
        </p:nvSpPr>
        <p:spPr>
          <a:xfrm>
            <a:off x="13411200" y="571500"/>
            <a:ext cx="3962400" cy="2057400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Nova" panose="020B0504020202020204" pitchFamily="34" charset="0"/>
              </a:rPr>
              <a:t>MP 8.19 – MP 11.86</a:t>
            </a:r>
          </a:p>
          <a:p>
            <a:pPr algn="ctr"/>
            <a:endParaRPr lang="en-US" sz="2800">
              <a:latin typeface="Arial Nova" panose="020B0504020202020204" pitchFamily="34" charset="0"/>
            </a:endParaRPr>
          </a:p>
          <a:p>
            <a:pPr algn="ctr"/>
            <a:r>
              <a:rPr lang="en-US" sz="2800">
                <a:latin typeface="Arial Nova" panose="020B0504020202020204" pitchFamily="34" charset="0"/>
              </a:rPr>
              <a:t>6,700 VPD (202)</a:t>
            </a:r>
          </a:p>
          <a:p>
            <a:pPr algn="ctr"/>
            <a:r>
              <a:rPr lang="en-US" sz="2800">
                <a:latin typeface="Arial Nova" panose="020B0504020202020204" pitchFamily="34" charset="0"/>
              </a:rPr>
              <a:t>12.5% Trucks</a:t>
            </a:r>
          </a:p>
        </p:txBody>
      </p:sp>
    </p:spTree>
    <p:extLst>
      <p:ext uri="{BB962C8B-B14F-4D97-AF65-F5344CB8AC3E}">
        <p14:creationId xmlns:p14="http://schemas.microsoft.com/office/powerpoint/2010/main" val="15494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7251F-FE30-40EE-5749-D4CD2307B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5FD550-B19E-D7FE-2D57-D20B7431F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-5442"/>
            <a:ext cx="16764000" cy="102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B8380-6C8F-FB94-3240-00B2E36B9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46147C-C671-A59F-ADDF-26BF11AAE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-5442"/>
            <a:ext cx="16764000" cy="10297884"/>
          </a:xfrm>
          <a:prstGeom prst="rect">
            <a:avLst/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A96660E4-A394-8232-F150-46707183864D}"/>
              </a:ext>
            </a:extLst>
          </p:cNvPr>
          <p:cNvSpPr/>
          <p:nvPr/>
        </p:nvSpPr>
        <p:spPr>
          <a:xfrm>
            <a:off x="12268200" y="495300"/>
            <a:ext cx="3962400" cy="2057400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rial Nova" panose="020B0504020202020204" pitchFamily="34" charset="0"/>
              </a:rPr>
              <a:t>70 RD Crashes</a:t>
            </a:r>
          </a:p>
          <a:p>
            <a:pPr algn="ctr"/>
            <a:r>
              <a:rPr lang="en-US" sz="3600">
                <a:latin typeface="Arial Nova" panose="020B0504020202020204" pitchFamily="34" charset="0"/>
              </a:rPr>
              <a:t>(2020 – 2024)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7314F05-EF62-AF83-1A1C-3ED7BC1F0A4B}"/>
              </a:ext>
            </a:extLst>
          </p:cNvPr>
          <p:cNvSpPr/>
          <p:nvPr/>
        </p:nvSpPr>
        <p:spPr>
          <a:xfrm>
            <a:off x="9525000" y="4586217"/>
            <a:ext cx="2514600" cy="709684"/>
          </a:xfrm>
          <a:prstGeom prst="wedgeRoundRectCallout">
            <a:avLst>
              <a:gd name="adj1" fmla="val -134545"/>
              <a:gd name="adj2" fmla="val 44693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KY 22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F2D81BC-9674-FAC6-4F58-7D751476B0DF}"/>
              </a:ext>
            </a:extLst>
          </p:cNvPr>
          <p:cNvSpPr/>
          <p:nvPr/>
        </p:nvSpPr>
        <p:spPr>
          <a:xfrm>
            <a:off x="2743200" y="2705101"/>
            <a:ext cx="2514600" cy="685800"/>
          </a:xfrm>
          <a:prstGeom prst="wedgeRoundRectCallout">
            <a:avLst>
              <a:gd name="adj1" fmla="val 136235"/>
              <a:gd name="adj2" fmla="val 210204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KY 1657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FEADA4B-08EE-33AC-9242-15A1AC7CF793}"/>
              </a:ext>
            </a:extLst>
          </p:cNvPr>
          <p:cNvSpPr/>
          <p:nvPr/>
        </p:nvSpPr>
        <p:spPr>
          <a:xfrm>
            <a:off x="2095500" y="533401"/>
            <a:ext cx="2514600" cy="685800"/>
          </a:xfrm>
          <a:prstGeom prst="wedgeRoundRectCallout">
            <a:avLst>
              <a:gd name="adj1" fmla="val 127342"/>
              <a:gd name="adj2" fmla="val 158925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KY 17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DE21CF47-2340-55D7-EA14-FD0488EE347F}"/>
              </a:ext>
            </a:extLst>
          </p:cNvPr>
          <p:cNvSpPr/>
          <p:nvPr/>
        </p:nvSpPr>
        <p:spPr>
          <a:xfrm>
            <a:off x="1192823" y="7559041"/>
            <a:ext cx="4064977" cy="2194558"/>
          </a:xfrm>
          <a:prstGeom prst="flowChartAlternateProcess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  <a:t>10 RD crashes avoiding a</a:t>
            </a:r>
            <a:b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</a:br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  <a:t>Rear End at intersections</a:t>
            </a: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C5829EFE-7BFB-4F3D-6B18-A68EDF709EB1}"/>
              </a:ext>
            </a:extLst>
          </p:cNvPr>
          <p:cNvSpPr/>
          <p:nvPr/>
        </p:nvSpPr>
        <p:spPr>
          <a:xfrm>
            <a:off x="1192823" y="345833"/>
            <a:ext cx="1002909" cy="873368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1D1DEB0D-0C31-9348-7DC8-F716E7365F14}"/>
              </a:ext>
            </a:extLst>
          </p:cNvPr>
          <p:cNvSpPr/>
          <p:nvPr/>
        </p:nvSpPr>
        <p:spPr>
          <a:xfrm>
            <a:off x="12039600" y="4422533"/>
            <a:ext cx="1002909" cy="873368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63C04B9A-5473-401F-1E97-462CC3677C80}"/>
              </a:ext>
            </a:extLst>
          </p:cNvPr>
          <p:cNvSpPr/>
          <p:nvPr/>
        </p:nvSpPr>
        <p:spPr>
          <a:xfrm>
            <a:off x="13030200" y="6510037"/>
            <a:ext cx="4064977" cy="1311394"/>
          </a:xfrm>
          <a:prstGeom prst="flowChartAlternateProcess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</a:rPr>
              <a:t>Six-Year Plan identified</a:t>
            </a:r>
          </a:p>
        </p:txBody>
      </p:sp>
    </p:spTree>
    <p:extLst>
      <p:ext uri="{BB962C8B-B14F-4D97-AF65-F5344CB8AC3E}">
        <p14:creationId xmlns:p14="http://schemas.microsoft.com/office/powerpoint/2010/main" val="404273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4" grpId="0" animBg="1"/>
      <p:bldP spid="2" grpId="0" animBg="1"/>
      <p:bldP spid="11" grpId="0" animBg="1"/>
      <p:bldP spid="12" grpId="0" animBg="1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56F2A-AA70-0119-4CE2-150AE5467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4" r="310"/>
          <a:stretch>
            <a:fillRect/>
          </a:stretch>
        </p:blipFill>
        <p:spPr>
          <a:xfrm>
            <a:off x="792478" y="1344010"/>
            <a:ext cx="7376083" cy="7598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78403A-8C87-F185-76D8-3DAE24236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1"/>
          <a:stretch>
            <a:fillRect/>
          </a:stretch>
        </p:blipFill>
        <p:spPr>
          <a:xfrm>
            <a:off x="10119441" y="1257299"/>
            <a:ext cx="769357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12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9BF58B-D7C6-36F0-B2C2-C75BA71ED7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76" r="6376"/>
          <a:stretch>
            <a:fillRect/>
          </a:stretch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E2A897-367D-3F73-2F66-345A260960A8}"/>
              </a:ext>
            </a:extLst>
          </p:cNvPr>
          <p:cNvSpPr/>
          <p:nvPr/>
        </p:nvSpPr>
        <p:spPr>
          <a:xfrm>
            <a:off x="1862161" y="9319469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27 at KY 1657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Looking North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046E3C-2C00-0D76-17B3-AAEFD7F9B56F}"/>
              </a:ext>
            </a:extLst>
          </p:cNvPr>
          <p:cNvSpPr txBox="1">
            <a:spLocks/>
          </p:cNvSpPr>
          <p:nvPr/>
        </p:nvSpPr>
        <p:spPr>
          <a:xfrm>
            <a:off x="3500461" y="281731"/>
            <a:ext cx="10718959" cy="81724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Diagnose - What Risks do we See?</a:t>
            </a:r>
          </a:p>
        </p:txBody>
      </p:sp>
    </p:spTree>
    <p:extLst>
      <p:ext uri="{BB962C8B-B14F-4D97-AF65-F5344CB8AC3E}">
        <p14:creationId xmlns:p14="http://schemas.microsoft.com/office/powerpoint/2010/main" val="226201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21519-4AD5-7D48-CD41-0D2C98E9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712F11-FAEB-E0DE-C7EE-B532443E8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0" r="23329"/>
          <a:stretch>
            <a:fillRect/>
          </a:stretch>
        </p:blipFill>
        <p:spPr>
          <a:xfrm>
            <a:off x="381000" y="1485900"/>
            <a:ext cx="10896600" cy="46482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6A0B5FA-9CAF-2BC5-F713-38ADCBC7D63C}"/>
              </a:ext>
            </a:extLst>
          </p:cNvPr>
          <p:cNvSpPr txBox="1">
            <a:spLocks/>
          </p:cNvSpPr>
          <p:nvPr/>
        </p:nvSpPr>
        <p:spPr>
          <a:xfrm>
            <a:off x="1828800" y="281731"/>
            <a:ext cx="14630400" cy="81724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Improvements - Stay in the Lane / On the Road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DCF72E-D12C-7F3D-DB3E-5C8CF29E8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15" t="6637"/>
          <a:stretch>
            <a:fillRect/>
          </a:stretch>
        </p:blipFill>
        <p:spPr>
          <a:xfrm>
            <a:off x="10515600" y="4152900"/>
            <a:ext cx="7595198" cy="5359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0B4B58-8116-D1BE-3620-059B87BD79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" t="16875" b="19622"/>
          <a:stretch>
            <a:fillRect/>
          </a:stretch>
        </p:blipFill>
        <p:spPr>
          <a:xfrm>
            <a:off x="762000" y="6210300"/>
            <a:ext cx="4343400" cy="387116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1C5EF0-723A-6D6C-30D7-2B33EEA55D8F}"/>
              </a:ext>
            </a:extLst>
          </p:cNvPr>
          <p:cNvSpPr/>
          <p:nvPr/>
        </p:nvSpPr>
        <p:spPr>
          <a:xfrm>
            <a:off x="1168362" y="1796675"/>
            <a:ext cx="3305164" cy="552842"/>
          </a:xfrm>
          <a:prstGeom prst="roundRect">
            <a:avLst/>
          </a:prstGeom>
          <a:solidFill>
            <a:srgbClr val="FFC000">
              <a:alpha val="6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Left-Turn Lane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D08978-0086-47D9-6069-CA2484B19978}"/>
              </a:ext>
            </a:extLst>
          </p:cNvPr>
          <p:cNvSpPr/>
          <p:nvPr/>
        </p:nvSpPr>
        <p:spPr>
          <a:xfrm>
            <a:off x="15204402" y="4239707"/>
            <a:ext cx="2702598" cy="1807586"/>
          </a:xfrm>
          <a:prstGeom prst="roundRect">
            <a:avLst/>
          </a:prstGeom>
          <a:solidFill>
            <a:srgbClr val="FFC000">
              <a:alpha val="6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Speed Reduction Markings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1A9EFD-BC28-7DE9-42F2-12A3BBFC4C29}"/>
              </a:ext>
            </a:extLst>
          </p:cNvPr>
          <p:cNvSpPr/>
          <p:nvPr/>
        </p:nvSpPr>
        <p:spPr>
          <a:xfrm>
            <a:off x="5234512" y="7096276"/>
            <a:ext cx="2702598" cy="1454143"/>
          </a:xfrm>
          <a:prstGeom prst="roundRect">
            <a:avLst/>
          </a:prstGeom>
          <a:solidFill>
            <a:srgbClr val="FFC000">
              <a:alpha val="6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Update Signing</a:t>
            </a:r>
          </a:p>
        </p:txBody>
      </p:sp>
    </p:spTree>
    <p:extLst>
      <p:ext uri="{BB962C8B-B14F-4D97-AF65-F5344CB8AC3E}">
        <p14:creationId xmlns:p14="http://schemas.microsoft.com/office/powerpoint/2010/main" val="37683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5CDD5-C7D6-30CF-71AA-47C3B26F4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E82592-5498-EC38-E3A3-94FA31A9B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-5442"/>
            <a:ext cx="16764000" cy="10297884"/>
          </a:xfrm>
          <a:prstGeom prst="rect">
            <a:avLst/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8605EC1C-A6EE-A460-BDC8-FE7A2908A20C}"/>
              </a:ext>
            </a:extLst>
          </p:cNvPr>
          <p:cNvSpPr/>
          <p:nvPr/>
        </p:nvSpPr>
        <p:spPr>
          <a:xfrm>
            <a:off x="12268200" y="495300"/>
            <a:ext cx="3962400" cy="2057400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latin typeface="Arial Nova" panose="020B0504020202020204" pitchFamily="34" charset="0"/>
              </a:rPr>
              <a:t>70 RD Crashes</a:t>
            </a:r>
          </a:p>
          <a:p>
            <a:pPr algn="ctr"/>
            <a:r>
              <a:rPr lang="en-US" sz="3600">
                <a:latin typeface="Arial Nova" panose="020B0504020202020204" pitchFamily="34" charset="0"/>
              </a:rPr>
              <a:t>(2020 – 2024)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46D0EDE-74C0-4D38-283F-6F884BB9608E}"/>
              </a:ext>
            </a:extLst>
          </p:cNvPr>
          <p:cNvSpPr/>
          <p:nvPr/>
        </p:nvSpPr>
        <p:spPr>
          <a:xfrm>
            <a:off x="11734800" y="4276578"/>
            <a:ext cx="3613052" cy="1247922"/>
          </a:xfrm>
          <a:prstGeom prst="wedgeRoundRectCallout">
            <a:avLst>
              <a:gd name="adj1" fmla="val -125241"/>
              <a:gd name="adj2" fmla="val 149250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End of Truck Climbing Lane</a:t>
            </a:r>
          </a:p>
        </p:txBody>
      </p:sp>
    </p:spTree>
    <p:extLst>
      <p:ext uri="{BB962C8B-B14F-4D97-AF65-F5344CB8AC3E}">
        <p14:creationId xmlns:p14="http://schemas.microsoft.com/office/powerpoint/2010/main" val="320703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859D1-292A-F12E-0F58-2F1FBDCB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D22E86-BDC0-4835-A597-FA085D4F5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84" y="0"/>
            <a:ext cx="17135031" cy="10287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601787C-6FEB-9463-A365-F4CE9586F4AF}"/>
              </a:ext>
            </a:extLst>
          </p:cNvPr>
          <p:cNvSpPr/>
          <p:nvPr/>
        </p:nvSpPr>
        <p:spPr>
          <a:xfrm>
            <a:off x="1239739" y="8890404"/>
            <a:ext cx="3276600" cy="1114865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27</a:t>
            </a:r>
          </a:p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Northbound Truck Climbing Lane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131F0D-ECCC-39BA-C942-0DDBEC261C6F}"/>
              </a:ext>
            </a:extLst>
          </p:cNvPr>
          <p:cNvSpPr txBox="1">
            <a:spLocks/>
          </p:cNvSpPr>
          <p:nvPr/>
        </p:nvSpPr>
        <p:spPr>
          <a:xfrm>
            <a:off x="3500461" y="281731"/>
            <a:ext cx="10718959" cy="81724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Diagnose - What Risks do we See?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E6B03E-C44B-B321-3BAF-ECB7751367BB}"/>
              </a:ext>
            </a:extLst>
          </p:cNvPr>
          <p:cNvSpPr txBox="1">
            <a:spLocks/>
          </p:cNvSpPr>
          <p:nvPr/>
        </p:nvSpPr>
        <p:spPr>
          <a:xfrm>
            <a:off x="1828800" y="281731"/>
            <a:ext cx="14630400" cy="817245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kern="0">
                <a:solidFill>
                  <a:schemeClr val="tx1"/>
                </a:solidFill>
                <a:latin typeface="Arial Nova" panose="020B0504020202020204" pitchFamily="34" charset="0"/>
              </a:rPr>
              <a:t>Improvements - Stay in the Lane / On the Road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EA72D3-CB65-45DA-5C49-9788926221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199"/>
          <a:stretch>
            <a:fillRect/>
          </a:stretch>
        </p:blipFill>
        <p:spPr>
          <a:xfrm>
            <a:off x="10318932" y="1380707"/>
            <a:ext cx="7800975" cy="401044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99C19BB-6C9C-8F9A-9DEC-4727D82EF375}"/>
              </a:ext>
            </a:extLst>
          </p:cNvPr>
          <p:cNvSpPr/>
          <p:nvPr/>
        </p:nvSpPr>
        <p:spPr>
          <a:xfrm>
            <a:off x="13146560" y="7005900"/>
            <a:ext cx="3179434" cy="1395150"/>
          </a:xfrm>
          <a:prstGeom prst="roundRect">
            <a:avLst/>
          </a:prstGeom>
          <a:solidFill>
            <a:srgbClr val="FFC000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Begins over 6,000 feet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488DB9A-A77B-DD0A-6A8D-DCF0587FAA84}"/>
              </a:ext>
            </a:extLst>
          </p:cNvPr>
          <p:cNvCxnSpPr>
            <a:cxnSpLocks/>
          </p:cNvCxnSpPr>
          <p:nvPr/>
        </p:nvCxnSpPr>
        <p:spPr>
          <a:xfrm>
            <a:off x="12172950" y="7886700"/>
            <a:ext cx="1840385" cy="2048293"/>
          </a:xfrm>
          <a:prstGeom prst="straightConnector1">
            <a:avLst/>
          </a:prstGeom>
          <a:ln w="57150">
            <a:solidFill>
              <a:srgbClr val="FFC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42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4F42C0-C8D6-1887-E387-102A8951F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A21213EF-B0BE-AB4B-2289-78FD779E56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4" b="23234"/>
          <a:stretch/>
        </p:blipFill>
        <p:spPr bwMode="auto"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ED0AB624-FF43-075F-7212-AA8DFE5B5C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6" r="8346"/>
          <a:stretch/>
        </p:blipFill>
        <p:spPr bwMode="auto">
          <a:xfrm>
            <a:off x="6143627" y="1371600"/>
            <a:ext cx="6000753" cy="8339328"/>
          </a:xfrm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A409F78C-D145-B46C-85D2-3AE8EFA85B5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" r="851"/>
          <a:stretch/>
        </p:blipFill>
        <p:spPr bwMode="auto">
          <a:xfrm>
            <a:off x="12145511" y="1371600"/>
            <a:ext cx="6142490" cy="8339138"/>
          </a:xfrm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5354104-E67D-6EBF-5D24-91AEABE2D5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" name="Picture Placeholder 14">
            <a:extLst>
              <a:ext uri="{FF2B5EF4-FFF2-40B4-BE49-F238E27FC236}">
                <a16:creationId xmlns:a16="http://schemas.microsoft.com/office/drawing/2014/main" id="{E25D71B2-9F8D-2E45-C99C-10CD4BA3FFB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5" b="17465"/>
          <a:stretch/>
        </p:blipFill>
        <p:spPr bwMode="auto">
          <a:xfrm>
            <a:off x="-3175" y="5116513"/>
            <a:ext cx="6142038" cy="4594225"/>
          </a:xfrm>
          <a:prstGeom prst="rect">
            <a:avLst/>
          </a:prstGeom>
          <a:solidFill>
            <a:srgbClr val="EEECE1"/>
          </a:solidFill>
          <a:ln w="12700">
            <a:solidFill>
              <a:prstClr val="white"/>
            </a:solidFill>
          </a:ln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17E67A7B-890D-BD80-D696-C61F1E4E0B59}"/>
              </a:ext>
            </a:extLst>
          </p:cNvPr>
          <p:cNvSpPr txBox="1">
            <a:spLocks/>
          </p:cNvSpPr>
          <p:nvPr/>
        </p:nvSpPr>
        <p:spPr>
          <a:xfrm>
            <a:off x="563588" y="53340"/>
            <a:ext cx="17160824" cy="111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kern="0">
                <a:solidFill>
                  <a:srgbClr val="002060"/>
                </a:solidFill>
                <a:latin typeface="Arial Nova" panose="020B0504020202020204" pitchFamily="34" charset="0"/>
              </a:rPr>
              <a:t>Other Risks along Corridor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1A74F8-041A-1137-2500-18FC1943354F}"/>
              </a:ext>
            </a:extLst>
          </p:cNvPr>
          <p:cNvSpPr/>
          <p:nvPr/>
        </p:nvSpPr>
        <p:spPr>
          <a:xfrm>
            <a:off x="12420600" y="8922434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 Scupper - Clogged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ED38ED5-2294-CA7C-7213-BB93EF9EA46A}"/>
              </a:ext>
            </a:extLst>
          </p:cNvPr>
          <p:cNvSpPr/>
          <p:nvPr/>
        </p:nvSpPr>
        <p:spPr>
          <a:xfrm>
            <a:off x="7620000" y="8583754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 Sign - Missing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C3685C1-2960-6A92-6108-26DEAAEC52B6}"/>
              </a:ext>
            </a:extLst>
          </p:cNvPr>
          <p:cNvSpPr/>
          <p:nvPr/>
        </p:nvSpPr>
        <p:spPr>
          <a:xfrm>
            <a:off x="1091183" y="8922434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Roadside Slope – Drop off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BCE8233-789D-2D2F-5DEC-36F636526300}"/>
              </a:ext>
            </a:extLst>
          </p:cNvPr>
          <p:cNvSpPr/>
          <p:nvPr/>
        </p:nvSpPr>
        <p:spPr>
          <a:xfrm>
            <a:off x="1205243" y="4289151"/>
            <a:ext cx="3276600" cy="685800"/>
          </a:xfrm>
          <a:prstGeom prst="roundRect">
            <a:avLst/>
          </a:prstGeom>
          <a:solidFill>
            <a:srgbClr val="A6A6A6">
              <a:alpha val="50196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Roadside Slope – Drop off</a:t>
            </a:r>
          </a:p>
        </p:txBody>
      </p:sp>
    </p:spTree>
    <p:extLst>
      <p:ext uri="{BB962C8B-B14F-4D97-AF65-F5344CB8AC3E}">
        <p14:creationId xmlns:p14="http://schemas.microsoft.com/office/powerpoint/2010/main" val="1767589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6C414-7E1D-8538-24A0-024F2442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46E8A32-F545-AEA2-4345-38D1A0E1D57B}"/>
              </a:ext>
            </a:extLst>
          </p:cNvPr>
          <p:cNvSpPr txBox="1">
            <a:spLocks/>
          </p:cNvSpPr>
          <p:nvPr/>
        </p:nvSpPr>
        <p:spPr>
          <a:xfrm>
            <a:off x="2078831" y="540510"/>
            <a:ext cx="14130338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6000" kern="0" dirty="0">
                <a:solidFill>
                  <a:srgbClr val="002060"/>
                </a:solidFill>
                <a:latin typeface="Arial Nova" panose="020B0504020202020204" pitchFamily="34" charset="0"/>
              </a:rPr>
              <a:t>Funding of Non-Traditional RD</a:t>
            </a:r>
          </a:p>
          <a:p>
            <a:r>
              <a:rPr lang="en-US" sz="6000" kern="0" dirty="0">
                <a:solidFill>
                  <a:srgbClr val="002060"/>
                </a:solidFill>
                <a:latin typeface="Arial Nova" panose="020B0504020202020204" pitchFamily="34" charset="0"/>
              </a:rPr>
              <a:t>Improvements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E19761-07F5-7D5C-BA54-F52DA230048A}"/>
              </a:ext>
            </a:extLst>
          </p:cNvPr>
          <p:cNvGrpSpPr/>
          <p:nvPr/>
        </p:nvGrpSpPr>
        <p:grpSpPr>
          <a:xfrm>
            <a:off x="3053279" y="4684852"/>
            <a:ext cx="4703884" cy="1846660"/>
            <a:chOff x="5487865" y="2082018"/>
            <a:chExt cx="4703884" cy="277602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4BD0E49-99B5-82A7-82E0-6128A1F367DD}"/>
                </a:ext>
              </a:extLst>
            </p:cNvPr>
            <p:cNvSpPr/>
            <p:nvPr/>
          </p:nvSpPr>
          <p:spPr>
            <a:xfrm>
              <a:off x="5487865" y="2082018"/>
              <a:ext cx="4703884" cy="277602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: Rounded Corners 6">
              <a:extLst>
                <a:ext uri="{FF2B5EF4-FFF2-40B4-BE49-F238E27FC236}">
                  <a16:creationId xmlns:a16="http://schemas.microsoft.com/office/drawing/2014/main" id="{294F0C59-C3C8-219E-7CDD-728CA2625DD3}"/>
                </a:ext>
              </a:extLst>
            </p:cNvPr>
            <p:cNvSpPr txBox="1"/>
            <p:nvPr/>
          </p:nvSpPr>
          <p:spPr>
            <a:xfrm>
              <a:off x="5623379" y="2217532"/>
              <a:ext cx="4432856" cy="2504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0" tIns="190500" rIns="190500" bIns="190500" numCol="1" spcCol="1270" anchor="ctr" anchorCtr="0">
              <a:noAutofit/>
            </a:bodyPr>
            <a:lstStyle/>
            <a:p>
              <a:pPr marL="0" lvl="0" indent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000" kern="1200" dirty="0"/>
                <a:t>RD Corridor Initiative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CE8F80A-7102-1D9D-981D-86AE628A7628}"/>
              </a:ext>
            </a:extLst>
          </p:cNvPr>
          <p:cNvGrpSpPr/>
          <p:nvPr/>
        </p:nvGrpSpPr>
        <p:grpSpPr>
          <a:xfrm>
            <a:off x="9591239" y="4684851"/>
            <a:ext cx="4703884" cy="1846660"/>
            <a:chOff x="5487865" y="2082018"/>
            <a:chExt cx="4703884" cy="2776024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8FCEBA2-D6BD-17A2-18B0-2FB46813E0D3}"/>
                </a:ext>
              </a:extLst>
            </p:cNvPr>
            <p:cNvSpPr/>
            <p:nvPr/>
          </p:nvSpPr>
          <p:spPr>
            <a:xfrm>
              <a:off x="5487865" y="2082018"/>
              <a:ext cx="4703884" cy="277602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6CC6CBA-83BD-FAC5-5844-EFEE312571AF}"/>
                </a:ext>
              </a:extLst>
            </p:cNvPr>
            <p:cNvSpPr txBox="1"/>
            <p:nvPr/>
          </p:nvSpPr>
          <p:spPr>
            <a:xfrm>
              <a:off x="5623379" y="2217532"/>
              <a:ext cx="4432856" cy="2504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0" tIns="190500" rIns="190500" bIns="190500" numCol="1" spcCol="1270" anchor="ctr" anchorCtr="0">
              <a:noAutofit/>
            </a:bodyPr>
            <a:lstStyle/>
            <a:p>
              <a:pPr marL="0" lvl="0" indent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000" kern="1200" dirty="0"/>
                <a:t>Competitive Intersections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9D145F2-3C67-DC4A-11EF-BEB31E4D17F9}"/>
              </a:ext>
            </a:extLst>
          </p:cNvPr>
          <p:cNvGrpSpPr/>
          <p:nvPr/>
        </p:nvGrpSpPr>
        <p:grpSpPr>
          <a:xfrm>
            <a:off x="6634679" y="7275652"/>
            <a:ext cx="4703884" cy="1846660"/>
            <a:chOff x="5487865" y="2082018"/>
            <a:chExt cx="4703884" cy="277602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9A3E024-BF25-C4BE-0E31-2A14F3D5457A}"/>
                </a:ext>
              </a:extLst>
            </p:cNvPr>
            <p:cNvSpPr/>
            <p:nvPr/>
          </p:nvSpPr>
          <p:spPr>
            <a:xfrm>
              <a:off x="5487865" y="2082018"/>
              <a:ext cx="4703884" cy="277602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: Rounded Corners 6">
              <a:extLst>
                <a:ext uri="{FF2B5EF4-FFF2-40B4-BE49-F238E27FC236}">
                  <a16:creationId xmlns:a16="http://schemas.microsoft.com/office/drawing/2014/main" id="{40CEDB90-317C-C399-B764-B7645D7748B0}"/>
                </a:ext>
              </a:extLst>
            </p:cNvPr>
            <p:cNvSpPr txBox="1"/>
            <p:nvPr/>
          </p:nvSpPr>
          <p:spPr>
            <a:xfrm>
              <a:off x="5623379" y="2217532"/>
              <a:ext cx="4432856" cy="2504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0" tIns="190500" rIns="190500" bIns="190500" numCol="1" spcCol="1270" anchor="ctr" anchorCtr="0">
              <a:noAutofit/>
            </a:bodyPr>
            <a:lstStyle/>
            <a:p>
              <a:pPr marL="0" lvl="0" indent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000" dirty="0"/>
                <a:t>Six-Year Plan</a:t>
              </a:r>
              <a:endParaRPr lang="en-US" sz="5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828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B8D7D87-1D91-A6A4-AA4A-0FC577B6ACB8}"/>
              </a:ext>
            </a:extLst>
          </p:cNvPr>
          <p:cNvSpPr txBox="1">
            <a:spLocks/>
          </p:cNvSpPr>
          <p:nvPr/>
        </p:nvSpPr>
        <p:spPr>
          <a:xfrm>
            <a:off x="2078831" y="540510"/>
            <a:ext cx="14130338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6000" kern="0">
                <a:solidFill>
                  <a:srgbClr val="002060"/>
                </a:solidFill>
                <a:latin typeface="Arial Nova" panose="020B0504020202020204" pitchFamily="34" charset="0"/>
              </a:rPr>
              <a:t>Preventing Severe </a:t>
            </a:r>
            <a:br>
              <a:rPr lang="en-US" sz="6000" kern="0">
                <a:solidFill>
                  <a:srgbClr val="002060"/>
                </a:solidFill>
                <a:latin typeface="Arial Nova" panose="020B0504020202020204" pitchFamily="34" charset="0"/>
              </a:rPr>
            </a:br>
            <a:r>
              <a:rPr lang="en-US" sz="6000" kern="0">
                <a:solidFill>
                  <a:srgbClr val="002060"/>
                </a:solidFill>
                <a:latin typeface="Arial Nova" panose="020B0504020202020204" pitchFamily="34" charset="0"/>
              </a:rPr>
              <a:t>Roadway Departure Crashes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8FBB27-C8FF-82C0-FA20-96E319064209}"/>
              </a:ext>
            </a:extLst>
          </p:cNvPr>
          <p:cNvGrpSpPr/>
          <p:nvPr/>
        </p:nvGrpSpPr>
        <p:grpSpPr>
          <a:xfrm>
            <a:off x="3931919" y="3003676"/>
            <a:ext cx="4703884" cy="2776024"/>
            <a:chOff x="310836" y="2082018"/>
            <a:chExt cx="4703884" cy="277602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754A549-08F5-0226-1DA6-E88B567943AD}"/>
                </a:ext>
              </a:extLst>
            </p:cNvPr>
            <p:cNvSpPr/>
            <p:nvPr/>
          </p:nvSpPr>
          <p:spPr>
            <a:xfrm>
              <a:off x="310836" y="2082018"/>
              <a:ext cx="4703884" cy="277602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58E0737D-9B73-35F6-B5E0-8F7381F0662B}"/>
                </a:ext>
              </a:extLst>
            </p:cNvPr>
            <p:cNvSpPr txBox="1"/>
            <p:nvPr/>
          </p:nvSpPr>
          <p:spPr>
            <a:xfrm>
              <a:off x="446350" y="2217532"/>
              <a:ext cx="4432856" cy="2504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0" tIns="190500" rIns="190500" bIns="190500" numCol="1" spcCol="1270" anchor="ctr" anchorCtr="0">
              <a:noAutofit/>
            </a:bodyPr>
            <a:lstStyle/>
            <a:p>
              <a:pPr marL="0" lvl="0" indent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000" kern="1200"/>
                <a:t>Keep Vehicles in their lane (on the road)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57ACB50-ADBF-101D-C86E-7D9CFCE6694B}"/>
              </a:ext>
            </a:extLst>
          </p:cNvPr>
          <p:cNvGrpSpPr/>
          <p:nvPr/>
        </p:nvGrpSpPr>
        <p:grpSpPr>
          <a:xfrm>
            <a:off x="9652199" y="3003676"/>
            <a:ext cx="4703884" cy="2776024"/>
            <a:chOff x="5487865" y="2082018"/>
            <a:chExt cx="4703884" cy="277602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CD00B2B-B07B-52F4-852A-FC6806C5BB47}"/>
                </a:ext>
              </a:extLst>
            </p:cNvPr>
            <p:cNvSpPr/>
            <p:nvPr/>
          </p:nvSpPr>
          <p:spPr>
            <a:xfrm>
              <a:off x="5487865" y="2082018"/>
              <a:ext cx="4703884" cy="2776024"/>
            </a:xfrm>
            <a:prstGeom prst="roundRect">
              <a:avLst/>
            </a:prstGeom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: Rounded Corners 6">
              <a:extLst>
                <a:ext uri="{FF2B5EF4-FFF2-40B4-BE49-F238E27FC236}">
                  <a16:creationId xmlns:a16="http://schemas.microsoft.com/office/drawing/2014/main" id="{00AF4179-AB00-0F72-4F35-1E8C74E5C8E7}"/>
                </a:ext>
              </a:extLst>
            </p:cNvPr>
            <p:cNvSpPr txBox="1"/>
            <p:nvPr/>
          </p:nvSpPr>
          <p:spPr>
            <a:xfrm>
              <a:off x="5623379" y="2217532"/>
              <a:ext cx="4432856" cy="2504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0" tIns="190500" rIns="190500" bIns="190500" numCol="1" spcCol="1270" anchor="ctr" anchorCtr="0">
              <a:noAutofit/>
            </a:bodyPr>
            <a:lstStyle/>
            <a:p>
              <a:pPr marL="0" lvl="0" indent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000" kern="1200"/>
                <a:t>Make Roadside more recoverable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2F2293-62C0-DDC5-74D3-D35E640958CB}"/>
              </a:ext>
            </a:extLst>
          </p:cNvPr>
          <p:cNvSpPr/>
          <p:nvPr/>
        </p:nvSpPr>
        <p:spPr>
          <a:xfrm>
            <a:off x="5750755" y="6470501"/>
            <a:ext cx="678649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Accommodate human mistakes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9C9664-43D3-52F9-7882-7DE9E2AA07AF}"/>
              </a:ext>
            </a:extLst>
          </p:cNvPr>
          <p:cNvSpPr/>
          <p:nvPr/>
        </p:nvSpPr>
        <p:spPr>
          <a:xfrm>
            <a:off x="5750755" y="7793037"/>
            <a:ext cx="678649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Keep impacts survivable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D959E4-F1D9-F491-E9B9-B4EF69CBAB5D}"/>
              </a:ext>
            </a:extLst>
          </p:cNvPr>
          <p:cNvSpPr/>
          <p:nvPr/>
        </p:nvSpPr>
        <p:spPr>
          <a:xfrm>
            <a:off x="5750755" y="9115574"/>
            <a:ext cx="6786490" cy="914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Look beyond the Curve!</a:t>
            </a:r>
          </a:p>
        </p:txBody>
      </p:sp>
    </p:spTree>
    <p:extLst>
      <p:ext uri="{BB962C8B-B14F-4D97-AF65-F5344CB8AC3E}">
        <p14:creationId xmlns:p14="http://schemas.microsoft.com/office/powerpoint/2010/main" val="17747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B224EB4-0211-A597-6681-3FAB14A7E6EC}"/>
              </a:ext>
            </a:extLst>
          </p:cNvPr>
          <p:cNvSpPr txBox="1">
            <a:spLocks/>
          </p:cNvSpPr>
          <p:nvPr/>
        </p:nvSpPr>
        <p:spPr>
          <a:xfrm>
            <a:off x="2078831" y="540510"/>
            <a:ext cx="14130338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6000" kern="0" dirty="0">
                <a:solidFill>
                  <a:srgbClr val="002060"/>
                </a:solidFill>
                <a:latin typeface="Arial Nova" panose="020B05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644604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AFB6E33-AF79-44B7-8C8F-C487BADE3259}" vid="{E8E9DF96-57FA-4EC4-BF72-3FFB6BAAD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Kevin McKeel, Diana Mitchen, Mike Yeager</Speakers>
    <Section xmlns="b47a5aad-adfb-4dac-9d3f-47090e67d565">8, 1</Section>
  </documentManagement>
</p:properties>
</file>

<file path=customXml/itemProps1.xml><?xml version="1.0" encoding="utf-8"?>
<ds:datastoreItem xmlns:ds="http://schemas.openxmlformats.org/officeDocument/2006/customXml" ds:itemID="{67C44886-75F6-4173-86A4-F6178BAD4F54}"/>
</file>

<file path=customXml/itemProps2.xml><?xml version="1.0" encoding="utf-8"?>
<ds:datastoreItem xmlns:ds="http://schemas.openxmlformats.org/officeDocument/2006/customXml" ds:itemID="{720B9987-B9EF-4B63-821C-159AD64D2E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A0AEE0-9AAC-475D-8633-C0D984B9A11B}">
  <ds:schemaRefs>
    <ds:schemaRef ds:uri="90baed1e-7b83-4845-a997-f8a59a6eafa4"/>
    <ds:schemaRef ds:uri="fe52f7ed-ba25-4514-ae9b-9c51584e335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2026Partneringconferencetemplate</Template>
  <TotalTime>0</TotalTime>
  <Words>549</Words>
  <Application>Microsoft Office PowerPoint</Application>
  <PresentationFormat>Custom</PresentationFormat>
  <Paragraphs>157</Paragraphs>
  <Slides>38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Aptos</vt:lpstr>
      <vt:lpstr>Arial</vt:lpstr>
      <vt:lpstr>Arial Narrow</vt:lpstr>
      <vt:lpstr>Arial Nova</vt:lpstr>
      <vt:lpstr>Calibri</vt:lpstr>
      <vt:lpstr>MicrogrammaExtDBol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McKeel</dc:creator>
  <cp:lastModifiedBy>Kevin McKeel</cp:lastModifiedBy>
  <cp:revision>3</cp:revision>
  <dcterms:created xsi:type="dcterms:W3CDTF">2026-07-27T15:04:20Z</dcterms:created>
  <dcterms:modified xsi:type="dcterms:W3CDTF">2026-09-10T11:10:31Z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2026-07-13T00:00:00Z</vt:filetime>
  </property>
  <property fmtid="{D5CDD505-2E9C-101B-9397-08002B2CF9AE}" pid="4" name="CreationClient">
    <vt:lpwstr>authoring</vt:lpwstr>
  </property>
  <property fmtid="{D5CDD505-2E9C-101B-9397-08002B2CF9AE}" pid="5" name="Creator">
    <vt:lpwstr>Adobe Express</vt:lpwstr>
  </property>
  <property fmtid="{D5CDD505-2E9C-101B-9397-08002B2CF9AE}" pid="6" name="LastSaved">
    <vt:filetime>2026-07-13T00:00:00Z</vt:filetime>
  </property>
  <property fmtid="{D5CDD505-2E9C-101B-9397-08002B2CF9AE}" pid="7" name="Producer">
    <vt:lpwstr>Adobe Express</vt:lpwstr>
  </property>
  <property fmtid="{D5CDD505-2E9C-101B-9397-08002B2CF9AE}" pid="8" name="ContentTypeId">
    <vt:lpwstr>0x0101009E0F30E28F43D84881B1E447717B93F8</vt:lpwstr>
  </property>
  <property fmtid="{D5CDD505-2E9C-101B-9397-08002B2CF9AE}" pid="9" name="MediaServiceImageTags">
    <vt:lpwstr/>
  </property>
</Properties>
</file>